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4755" r:id="rId2"/>
    <p:sldId id="4750" r:id="rId3"/>
    <p:sldId id="447" r:id="rId4"/>
    <p:sldId id="466" r:id="rId5"/>
    <p:sldId id="4749" r:id="rId6"/>
    <p:sldId id="347" r:id="rId7"/>
    <p:sldId id="427" r:id="rId8"/>
    <p:sldId id="1471" r:id="rId9"/>
    <p:sldId id="1470" r:id="rId10"/>
    <p:sldId id="1472" r:id="rId11"/>
    <p:sldId id="323" r:id="rId12"/>
    <p:sldId id="324" r:id="rId13"/>
    <p:sldId id="1981" r:id="rId14"/>
    <p:sldId id="435" r:id="rId15"/>
    <p:sldId id="52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jpe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39017C-85CB-46F6-B150-4867DD29DFDF}" type="datetimeFigureOut">
              <a:rPr lang="en-AU" smtClean="0"/>
              <a:t>25/11/2018</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556313-104D-4885-AEF7-05168D6EE73E}" type="slidenum">
              <a:rPr lang="en-AU" smtClean="0"/>
              <a:t>‹#›</a:t>
            </a:fld>
            <a:endParaRPr lang="en-AU"/>
          </a:p>
        </p:txBody>
      </p:sp>
    </p:spTree>
    <p:extLst>
      <p:ext uri="{BB962C8B-B14F-4D97-AF65-F5344CB8AC3E}">
        <p14:creationId xmlns:p14="http://schemas.microsoft.com/office/powerpoint/2010/main" val="41062524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60907764-75B6-4E62-AC10-4D9E67E96997}"/>
              </a:ext>
            </a:extLst>
          </p:cNvPr>
          <p:cNvSpPr>
            <a:spLocks noGrp="1"/>
          </p:cNvSpPr>
          <p:nvPr>
            <p:ph type="body" idx="1"/>
          </p:nvPr>
        </p:nvSpPr>
        <p:spPr/>
        <p:txBody>
          <a:bodyPr/>
          <a:lstStyle/>
          <a:p>
            <a:endParaRPr lang="en-AU" dirty="0"/>
          </a:p>
        </p:txBody>
      </p:sp>
    </p:spTree>
    <p:extLst>
      <p:ext uri="{BB962C8B-B14F-4D97-AF65-F5344CB8AC3E}">
        <p14:creationId xmlns:p14="http://schemas.microsoft.com/office/powerpoint/2010/main" val="41626665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US" baseline="0" dirty="0"/>
          </a:p>
        </p:txBody>
      </p:sp>
      <p:sp>
        <p:nvSpPr>
          <p:cNvPr id="6" name="Date Placeholder 5"/>
          <p:cNvSpPr>
            <a:spLocks noGrp="1"/>
          </p:cNvSpPr>
          <p:nvPr>
            <p:ph type="dt" idx="12"/>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11/25/2018 5:04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897095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F23598B-E041-4329-8A8C-302AFC911D3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817134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60907764-75B6-4E62-AC10-4D9E67E96997}"/>
              </a:ext>
            </a:extLst>
          </p:cNvPr>
          <p:cNvSpPr>
            <a:spLocks noGrp="1"/>
          </p:cNvSpPr>
          <p:nvPr>
            <p:ph type="body" idx="1"/>
          </p:nvPr>
        </p:nvSpPr>
        <p:spPr/>
        <p:txBody>
          <a:bodyPr/>
          <a:lstStyle/>
          <a:p>
            <a:endParaRPr lang="en-AU" dirty="0"/>
          </a:p>
        </p:txBody>
      </p:sp>
    </p:spTree>
    <p:extLst>
      <p:ext uri="{BB962C8B-B14F-4D97-AF65-F5344CB8AC3E}">
        <p14:creationId xmlns:p14="http://schemas.microsoft.com/office/powerpoint/2010/main" val="12057194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60907764-75B6-4E62-AC10-4D9E67E96997}"/>
              </a:ext>
            </a:extLst>
          </p:cNvPr>
          <p:cNvSpPr>
            <a:spLocks noGrp="1"/>
          </p:cNvSpPr>
          <p:nvPr>
            <p:ph type="body" idx="1"/>
          </p:nvPr>
        </p:nvSpPr>
        <p:spPr/>
        <p:txBody>
          <a:bodyPr/>
          <a:lstStyle/>
          <a:p>
            <a:endParaRPr lang="en-AU" dirty="0"/>
          </a:p>
        </p:txBody>
      </p:sp>
    </p:spTree>
    <p:extLst>
      <p:ext uri="{BB962C8B-B14F-4D97-AF65-F5344CB8AC3E}">
        <p14:creationId xmlns:p14="http://schemas.microsoft.com/office/powerpoint/2010/main" val="37992921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8A99B8B8-3553-4D29-A790-23ED61360963}"/>
              </a:ext>
            </a:extLst>
          </p:cNvPr>
          <p:cNvSpPr>
            <a:spLocks noGrp="1"/>
          </p:cNvSpPr>
          <p:nvPr>
            <p:ph type="body" idx="1"/>
          </p:nvPr>
        </p:nvSpPr>
        <p:spPr/>
        <p:txBody>
          <a:bodyPr/>
          <a:lstStyle/>
          <a:p>
            <a:endParaRPr lang="en-AU"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4CFA94A-519F-445C-B30C-9E76FA6A203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11/25/2018 5:04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675563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EE5C26E7-BF20-42BA-8573-BFB23EF9B469}"/>
              </a:ext>
            </a:extLst>
          </p:cNvPr>
          <p:cNvSpPr>
            <a:spLocks noGrp="1"/>
          </p:cNvSpPr>
          <p:nvPr>
            <p:ph type="body" idx="1"/>
          </p:nvPr>
        </p:nvSpPr>
        <p:spPr/>
        <p:txBody>
          <a:bodyPr/>
          <a:lstStyle/>
          <a:p>
            <a:endParaRPr lang="en-AU"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60907764-75B6-4E62-AC10-4D9E67E96997}"/>
              </a:ext>
            </a:extLst>
          </p:cNvPr>
          <p:cNvSpPr>
            <a:spLocks noGrp="1"/>
          </p:cNvSpPr>
          <p:nvPr>
            <p:ph type="body" idx="1"/>
          </p:nvPr>
        </p:nvSpPr>
        <p:spPr/>
        <p:txBody>
          <a:bodyPr/>
          <a:lstStyle/>
          <a:p>
            <a:endParaRPr lang="en-AU" dirty="0"/>
          </a:p>
        </p:txBody>
      </p:sp>
    </p:spTree>
    <p:extLst>
      <p:ext uri="{BB962C8B-B14F-4D97-AF65-F5344CB8AC3E}">
        <p14:creationId xmlns:p14="http://schemas.microsoft.com/office/powerpoint/2010/main" val="7766963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4CFA94A-519F-445C-B30C-9E76FA6A203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11/25/2018 5:04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151565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60907764-75B6-4E62-AC10-4D9E67E96997}"/>
              </a:ext>
            </a:extLst>
          </p:cNvPr>
          <p:cNvSpPr>
            <a:spLocks noGrp="1"/>
          </p:cNvSpPr>
          <p:nvPr>
            <p:ph type="body" idx="1"/>
          </p:nvPr>
        </p:nvSpPr>
        <p:spPr/>
        <p:txBody>
          <a:bodyPr/>
          <a:lstStyle/>
          <a:p>
            <a:endParaRPr lang="en-AU" dirty="0"/>
          </a:p>
        </p:txBody>
      </p:sp>
    </p:spTree>
    <p:extLst>
      <p:ext uri="{BB962C8B-B14F-4D97-AF65-F5344CB8AC3E}">
        <p14:creationId xmlns:p14="http://schemas.microsoft.com/office/powerpoint/2010/main" val="15445302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F23598B-E041-4329-8A8C-302AFC911D3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825378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6B30F-C66F-41A1-8857-9BEB51079FC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4F754E6-B849-498A-95E1-0A1E69BC6E8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9437E04-0435-4242-8E2F-4D0E27345708}"/>
              </a:ext>
            </a:extLst>
          </p:cNvPr>
          <p:cNvSpPr>
            <a:spLocks noGrp="1"/>
          </p:cNvSpPr>
          <p:nvPr>
            <p:ph type="dt" sz="half" idx="10"/>
          </p:nvPr>
        </p:nvSpPr>
        <p:spPr/>
        <p:txBody>
          <a:bodyPr/>
          <a:lstStyle/>
          <a:p>
            <a:fld id="{CD94178E-E57F-4097-A232-EF51955B84D1}" type="datetimeFigureOut">
              <a:rPr lang="en-US" smtClean="0"/>
              <a:t>11/24/2018</a:t>
            </a:fld>
            <a:endParaRPr lang="en-US"/>
          </a:p>
        </p:txBody>
      </p:sp>
      <p:sp>
        <p:nvSpPr>
          <p:cNvPr id="5" name="Footer Placeholder 4">
            <a:extLst>
              <a:ext uri="{FF2B5EF4-FFF2-40B4-BE49-F238E27FC236}">
                <a16:creationId xmlns:a16="http://schemas.microsoft.com/office/drawing/2014/main" id="{FEFA9780-642F-45B6-A0FB-4DF4FD1110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F07B78-808C-4484-B112-6622FE864E8B}"/>
              </a:ext>
            </a:extLst>
          </p:cNvPr>
          <p:cNvSpPr>
            <a:spLocks noGrp="1"/>
          </p:cNvSpPr>
          <p:nvPr>
            <p:ph type="sldNum" sz="quarter" idx="12"/>
          </p:nvPr>
        </p:nvSpPr>
        <p:spPr/>
        <p:txBody>
          <a:bodyPr/>
          <a:lstStyle/>
          <a:p>
            <a:fld id="{B54E9794-F691-4AEF-ADCE-561F6DA0AD5C}" type="slidenum">
              <a:rPr lang="en-US" smtClean="0"/>
              <a:t>‹#›</a:t>
            </a:fld>
            <a:endParaRPr lang="en-US"/>
          </a:p>
        </p:txBody>
      </p:sp>
    </p:spTree>
    <p:extLst>
      <p:ext uri="{BB962C8B-B14F-4D97-AF65-F5344CB8AC3E}">
        <p14:creationId xmlns:p14="http://schemas.microsoft.com/office/powerpoint/2010/main" val="13199848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587B8-60CF-4A87-B183-859B02709C3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B5FE91-FC00-4754-B1E5-7EABBC2967D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085419-C7DF-48A7-B0C7-CAB62B779303}"/>
              </a:ext>
            </a:extLst>
          </p:cNvPr>
          <p:cNvSpPr>
            <a:spLocks noGrp="1"/>
          </p:cNvSpPr>
          <p:nvPr>
            <p:ph type="dt" sz="half" idx="10"/>
          </p:nvPr>
        </p:nvSpPr>
        <p:spPr/>
        <p:txBody>
          <a:bodyPr/>
          <a:lstStyle/>
          <a:p>
            <a:fld id="{CD94178E-E57F-4097-A232-EF51955B84D1}" type="datetimeFigureOut">
              <a:rPr lang="en-US" smtClean="0"/>
              <a:t>11/24/2018</a:t>
            </a:fld>
            <a:endParaRPr lang="en-US"/>
          </a:p>
        </p:txBody>
      </p:sp>
      <p:sp>
        <p:nvSpPr>
          <p:cNvPr id="5" name="Footer Placeholder 4">
            <a:extLst>
              <a:ext uri="{FF2B5EF4-FFF2-40B4-BE49-F238E27FC236}">
                <a16:creationId xmlns:a16="http://schemas.microsoft.com/office/drawing/2014/main" id="{49DA1C52-06F0-4418-B737-28AD64B539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610D0A-FDCC-468D-A10A-28C84C856520}"/>
              </a:ext>
            </a:extLst>
          </p:cNvPr>
          <p:cNvSpPr>
            <a:spLocks noGrp="1"/>
          </p:cNvSpPr>
          <p:nvPr>
            <p:ph type="sldNum" sz="quarter" idx="12"/>
          </p:nvPr>
        </p:nvSpPr>
        <p:spPr/>
        <p:txBody>
          <a:bodyPr/>
          <a:lstStyle/>
          <a:p>
            <a:fld id="{B54E9794-F691-4AEF-ADCE-561F6DA0AD5C}" type="slidenum">
              <a:rPr lang="en-US" smtClean="0"/>
              <a:t>‹#›</a:t>
            </a:fld>
            <a:endParaRPr lang="en-US"/>
          </a:p>
        </p:txBody>
      </p:sp>
    </p:spTree>
    <p:extLst>
      <p:ext uri="{BB962C8B-B14F-4D97-AF65-F5344CB8AC3E}">
        <p14:creationId xmlns:p14="http://schemas.microsoft.com/office/powerpoint/2010/main" val="976358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9D14820-0FB4-409E-B442-4470BC3AD6C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138EBB6-2667-4E16-94DA-1522438FCC6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8D9A41-8D4C-4606-971E-2A105FF1B0D5}"/>
              </a:ext>
            </a:extLst>
          </p:cNvPr>
          <p:cNvSpPr>
            <a:spLocks noGrp="1"/>
          </p:cNvSpPr>
          <p:nvPr>
            <p:ph type="dt" sz="half" idx="10"/>
          </p:nvPr>
        </p:nvSpPr>
        <p:spPr/>
        <p:txBody>
          <a:bodyPr/>
          <a:lstStyle/>
          <a:p>
            <a:fld id="{CD94178E-E57F-4097-A232-EF51955B84D1}" type="datetimeFigureOut">
              <a:rPr lang="en-US" smtClean="0"/>
              <a:t>11/24/2018</a:t>
            </a:fld>
            <a:endParaRPr lang="en-US"/>
          </a:p>
        </p:txBody>
      </p:sp>
      <p:sp>
        <p:nvSpPr>
          <p:cNvPr id="5" name="Footer Placeholder 4">
            <a:extLst>
              <a:ext uri="{FF2B5EF4-FFF2-40B4-BE49-F238E27FC236}">
                <a16:creationId xmlns:a16="http://schemas.microsoft.com/office/drawing/2014/main" id="{14213ACA-8445-4FE9-8243-33EEC88640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48C7E9-EBE5-49B3-B050-7DA2250F74AB}"/>
              </a:ext>
            </a:extLst>
          </p:cNvPr>
          <p:cNvSpPr>
            <a:spLocks noGrp="1"/>
          </p:cNvSpPr>
          <p:nvPr>
            <p:ph type="sldNum" sz="quarter" idx="12"/>
          </p:nvPr>
        </p:nvSpPr>
        <p:spPr/>
        <p:txBody>
          <a:bodyPr/>
          <a:lstStyle/>
          <a:p>
            <a:fld id="{B54E9794-F691-4AEF-ADCE-561F6DA0AD5C}" type="slidenum">
              <a:rPr lang="en-US" smtClean="0"/>
              <a:t>‹#›</a:t>
            </a:fld>
            <a:endParaRPr lang="en-US"/>
          </a:p>
        </p:txBody>
      </p:sp>
    </p:spTree>
    <p:extLst>
      <p:ext uri="{BB962C8B-B14F-4D97-AF65-F5344CB8AC3E}">
        <p14:creationId xmlns:p14="http://schemas.microsoft.com/office/powerpoint/2010/main" val="36743962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3469563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241035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4372226"/>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Working with colors and accessibility">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2B93658-3036-D949-9B7A-B168026818F9}"/>
              </a:ext>
            </a:extLst>
          </p:cNvPr>
          <p:cNvSpPr>
            <a:spLocks noGrp="1"/>
          </p:cNvSpPr>
          <p:nvPr>
            <p:ph type="title"/>
          </p:nvPr>
        </p:nvSpPr>
        <p:spPr>
          <a:xfrm>
            <a:off x="588263" y="406400"/>
            <a:ext cx="11018520" cy="553998"/>
          </a:xfrm>
          <a:prstGeom prst="rect">
            <a:avLst/>
          </a:prstGeom>
        </p:spPr>
        <p:txBody>
          <a:bodyPr/>
          <a:lstStyle/>
          <a:p>
            <a:r>
              <a:rPr lang="en-US"/>
              <a:t>Click to edit Master title style</a:t>
            </a:r>
          </a:p>
        </p:txBody>
      </p:sp>
      <p:sp>
        <p:nvSpPr>
          <p:cNvPr id="9" name="Text Placeholder 3">
            <a:extLst>
              <a:ext uri="{FF2B5EF4-FFF2-40B4-BE49-F238E27FC236}">
                <a16:creationId xmlns:a16="http://schemas.microsoft.com/office/drawing/2014/main" id="{79B21047-24CF-9F47-B3F0-95F622E25E25}"/>
              </a:ext>
            </a:extLst>
          </p:cNvPr>
          <p:cNvSpPr>
            <a:spLocks noGrp="1"/>
          </p:cNvSpPr>
          <p:nvPr>
            <p:ph type="body" sz="quarter" idx="11"/>
          </p:nvPr>
        </p:nvSpPr>
        <p:spPr>
          <a:xfrm>
            <a:off x="584200" y="1134144"/>
            <a:ext cx="11018838" cy="5115654"/>
          </a:xfrm>
          <a:prstGeom prst="rect">
            <a:avLst/>
          </a:prstGeom>
        </p:spPr>
        <p:txBody>
          <a:bodyPr/>
          <a:lstStyle/>
          <a:p>
            <a:pPr lvl="0"/>
            <a:r>
              <a:rPr lang="en-US" sz="2000" b="1">
                <a:solidFill>
                  <a:srgbClr val="0078D4"/>
                </a:solidFill>
              </a:rPr>
              <a:t>Edit Master text styles</a:t>
            </a:r>
          </a:p>
          <a:p>
            <a:pPr lvl="1"/>
            <a:r>
              <a:rPr lang="en-US" sz="2000" b="1">
                <a:solidFill>
                  <a:srgbClr val="0078D4"/>
                </a:solidFill>
              </a:rPr>
              <a:t>Second level</a:t>
            </a:r>
          </a:p>
          <a:p>
            <a:pPr lvl="2"/>
            <a:r>
              <a:rPr lang="en-US" sz="2000" b="1">
                <a:solidFill>
                  <a:srgbClr val="0078D4"/>
                </a:solidFill>
              </a:rPr>
              <a:t>Third level</a:t>
            </a:r>
          </a:p>
          <a:p>
            <a:pPr lvl="3"/>
            <a:r>
              <a:rPr lang="en-US" sz="2000" b="1">
                <a:solidFill>
                  <a:srgbClr val="0078D4"/>
                </a:solidFill>
              </a:rPr>
              <a:t>Fourth level</a:t>
            </a:r>
          </a:p>
          <a:p>
            <a:pPr lvl="4"/>
            <a:r>
              <a:rPr lang="en-US" sz="2000" b="1">
                <a:solidFill>
                  <a:srgbClr val="0078D4"/>
                </a:solidFill>
              </a:rPr>
              <a:t>Fifth level</a:t>
            </a:r>
            <a:endParaRPr lang="en-US" sz="1600">
              <a:solidFill>
                <a:srgbClr val="1A1A1A"/>
              </a:solidFill>
            </a:endParaRPr>
          </a:p>
        </p:txBody>
      </p:sp>
    </p:spTree>
    <p:extLst>
      <p:ext uri="{BB962C8B-B14F-4D97-AF65-F5344CB8AC3E}">
        <p14:creationId xmlns:p14="http://schemas.microsoft.com/office/powerpoint/2010/main" val="1995249047"/>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06645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alphaModFix amt="75000"/>
          </a:blip>
          <a:stretch>
            <a:fillRect/>
          </a:stretch>
        </p:blipFill>
        <p:spPr>
          <a:xfrm>
            <a:off x="3519" y="0"/>
            <a:ext cx="12184962" cy="6858000"/>
          </a:xfrm>
          <a:prstGeom prst="rect">
            <a:avLst/>
          </a:prstGeom>
          <a:blipFill dpi="0" rotWithShape="1">
            <a:blip r:embed="rId3">
              <a:alphaModFix amt="75000"/>
            </a:blip>
            <a:srcRect/>
            <a:stretch>
              <a:fillRect/>
            </a:stretch>
          </a:blipFill>
          <a:ln w="55000" cap="flat" cmpd="thickThin" algn="ctr">
            <a:noFill/>
            <a:prstDash val="solid"/>
            <a:headEnd type="none" w="med" len="med"/>
            <a:tailEnd type="none" w="med" len="med"/>
          </a:ln>
          <a:effectLst/>
        </p:spPr>
      </p:pic>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37014449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E0C81-D569-493D-9521-B42A48D8A9D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79749F7-937D-409D-857E-E9814CBC0CD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3122E6-84F3-4D49-845E-D3D8CD5F155D}"/>
              </a:ext>
            </a:extLst>
          </p:cNvPr>
          <p:cNvSpPr>
            <a:spLocks noGrp="1"/>
          </p:cNvSpPr>
          <p:nvPr>
            <p:ph type="dt" sz="half" idx="10"/>
          </p:nvPr>
        </p:nvSpPr>
        <p:spPr/>
        <p:txBody>
          <a:bodyPr/>
          <a:lstStyle/>
          <a:p>
            <a:fld id="{CD94178E-E57F-4097-A232-EF51955B84D1}" type="datetimeFigureOut">
              <a:rPr lang="en-US" smtClean="0"/>
              <a:t>11/24/2018</a:t>
            </a:fld>
            <a:endParaRPr lang="en-US"/>
          </a:p>
        </p:txBody>
      </p:sp>
      <p:sp>
        <p:nvSpPr>
          <p:cNvPr id="5" name="Footer Placeholder 4">
            <a:extLst>
              <a:ext uri="{FF2B5EF4-FFF2-40B4-BE49-F238E27FC236}">
                <a16:creationId xmlns:a16="http://schemas.microsoft.com/office/drawing/2014/main" id="{AD3914A0-E948-48B3-9CB1-C74E7DFE7C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7B9418-2B69-49AB-8BC8-1E2FCF039BD4}"/>
              </a:ext>
            </a:extLst>
          </p:cNvPr>
          <p:cNvSpPr>
            <a:spLocks noGrp="1"/>
          </p:cNvSpPr>
          <p:nvPr>
            <p:ph type="sldNum" sz="quarter" idx="12"/>
          </p:nvPr>
        </p:nvSpPr>
        <p:spPr/>
        <p:txBody>
          <a:bodyPr/>
          <a:lstStyle/>
          <a:p>
            <a:fld id="{B54E9794-F691-4AEF-ADCE-561F6DA0AD5C}" type="slidenum">
              <a:rPr lang="en-US" smtClean="0"/>
              <a:t>‹#›</a:t>
            </a:fld>
            <a:endParaRPr lang="en-US"/>
          </a:p>
        </p:txBody>
      </p:sp>
    </p:spTree>
    <p:extLst>
      <p:ext uri="{BB962C8B-B14F-4D97-AF65-F5344CB8AC3E}">
        <p14:creationId xmlns:p14="http://schemas.microsoft.com/office/powerpoint/2010/main" val="29066262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983A9-FB7B-40D5-8419-34F6B15348F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04B48F7-9280-44B0-A6FD-6779D6BB168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FA2B223-0734-4471-856E-BA03CA5F624A}"/>
              </a:ext>
            </a:extLst>
          </p:cNvPr>
          <p:cNvSpPr>
            <a:spLocks noGrp="1"/>
          </p:cNvSpPr>
          <p:nvPr>
            <p:ph type="dt" sz="half" idx="10"/>
          </p:nvPr>
        </p:nvSpPr>
        <p:spPr/>
        <p:txBody>
          <a:bodyPr/>
          <a:lstStyle/>
          <a:p>
            <a:fld id="{CD94178E-E57F-4097-A232-EF51955B84D1}" type="datetimeFigureOut">
              <a:rPr lang="en-US" smtClean="0"/>
              <a:t>11/24/2018</a:t>
            </a:fld>
            <a:endParaRPr lang="en-US"/>
          </a:p>
        </p:txBody>
      </p:sp>
      <p:sp>
        <p:nvSpPr>
          <p:cNvPr id="5" name="Footer Placeholder 4">
            <a:extLst>
              <a:ext uri="{FF2B5EF4-FFF2-40B4-BE49-F238E27FC236}">
                <a16:creationId xmlns:a16="http://schemas.microsoft.com/office/drawing/2014/main" id="{C9DCA4FC-CF9B-4A58-BB0E-FE0799D279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8F3D36-DF3E-4119-9580-F03724F79623}"/>
              </a:ext>
            </a:extLst>
          </p:cNvPr>
          <p:cNvSpPr>
            <a:spLocks noGrp="1"/>
          </p:cNvSpPr>
          <p:nvPr>
            <p:ph type="sldNum" sz="quarter" idx="12"/>
          </p:nvPr>
        </p:nvSpPr>
        <p:spPr/>
        <p:txBody>
          <a:bodyPr/>
          <a:lstStyle/>
          <a:p>
            <a:fld id="{B54E9794-F691-4AEF-ADCE-561F6DA0AD5C}" type="slidenum">
              <a:rPr lang="en-US" smtClean="0"/>
              <a:t>‹#›</a:t>
            </a:fld>
            <a:endParaRPr lang="en-US"/>
          </a:p>
        </p:txBody>
      </p:sp>
    </p:spTree>
    <p:extLst>
      <p:ext uri="{BB962C8B-B14F-4D97-AF65-F5344CB8AC3E}">
        <p14:creationId xmlns:p14="http://schemas.microsoft.com/office/powerpoint/2010/main" val="39525085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D567C-FEB4-4561-AAFB-4F638C1C666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69F8218-5133-4637-A9DA-B1DA82BA9BE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E06D578-07D0-4764-AF00-376E5743826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D0600DC-14A9-4B3E-ADD0-E204A116901F}"/>
              </a:ext>
            </a:extLst>
          </p:cNvPr>
          <p:cNvSpPr>
            <a:spLocks noGrp="1"/>
          </p:cNvSpPr>
          <p:nvPr>
            <p:ph type="dt" sz="half" idx="10"/>
          </p:nvPr>
        </p:nvSpPr>
        <p:spPr/>
        <p:txBody>
          <a:bodyPr/>
          <a:lstStyle/>
          <a:p>
            <a:fld id="{CD94178E-E57F-4097-A232-EF51955B84D1}" type="datetimeFigureOut">
              <a:rPr lang="en-US" smtClean="0"/>
              <a:t>11/24/2018</a:t>
            </a:fld>
            <a:endParaRPr lang="en-US"/>
          </a:p>
        </p:txBody>
      </p:sp>
      <p:sp>
        <p:nvSpPr>
          <p:cNvPr id="6" name="Footer Placeholder 5">
            <a:extLst>
              <a:ext uri="{FF2B5EF4-FFF2-40B4-BE49-F238E27FC236}">
                <a16:creationId xmlns:a16="http://schemas.microsoft.com/office/drawing/2014/main" id="{D0D20F14-87C0-4496-8F73-599380B54F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CCF43C3-A898-4898-A267-46752DB0191A}"/>
              </a:ext>
            </a:extLst>
          </p:cNvPr>
          <p:cNvSpPr>
            <a:spLocks noGrp="1"/>
          </p:cNvSpPr>
          <p:nvPr>
            <p:ph type="sldNum" sz="quarter" idx="12"/>
          </p:nvPr>
        </p:nvSpPr>
        <p:spPr/>
        <p:txBody>
          <a:bodyPr/>
          <a:lstStyle/>
          <a:p>
            <a:fld id="{B54E9794-F691-4AEF-ADCE-561F6DA0AD5C}" type="slidenum">
              <a:rPr lang="en-US" smtClean="0"/>
              <a:t>‹#›</a:t>
            </a:fld>
            <a:endParaRPr lang="en-US"/>
          </a:p>
        </p:txBody>
      </p:sp>
    </p:spTree>
    <p:extLst>
      <p:ext uri="{BB962C8B-B14F-4D97-AF65-F5344CB8AC3E}">
        <p14:creationId xmlns:p14="http://schemas.microsoft.com/office/powerpoint/2010/main" val="13356091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8F462-C3B2-406C-9918-D865EF2A5B2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EC8D3CF-E24B-48CC-AA18-B83AB260C8C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56A24F3-896A-4597-B37E-0FD1AE00FC1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54793CC-101F-4E57-9627-0C968ED6806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1EBD2E9-4E54-44E5-9557-3D882B96C07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FE3B031-227E-4DB1-B05B-38FBF388BBB2}"/>
              </a:ext>
            </a:extLst>
          </p:cNvPr>
          <p:cNvSpPr>
            <a:spLocks noGrp="1"/>
          </p:cNvSpPr>
          <p:nvPr>
            <p:ph type="dt" sz="half" idx="10"/>
          </p:nvPr>
        </p:nvSpPr>
        <p:spPr/>
        <p:txBody>
          <a:bodyPr/>
          <a:lstStyle/>
          <a:p>
            <a:fld id="{CD94178E-E57F-4097-A232-EF51955B84D1}" type="datetimeFigureOut">
              <a:rPr lang="en-US" smtClean="0"/>
              <a:t>11/24/2018</a:t>
            </a:fld>
            <a:endParaRPr lang="en-US"/>
          </a:p>
        </p:txBody>
      </p:sp>
      <p:sp>
        <p:nvSpPr>
          <p:cNvPr id="8" name="Footer Placeholder 7">
            <a:extLst>
              <a:ext uri="{FF2B5EF4-FFF2-40B4-BE49-F238E27FC236}">
                <a16:creationId xmlns:a16="http://schemas.microsoft.com/office/drawing/2014/main" id="{DA7F7848-C95B-4EE0-B14A-9875DCAE8C6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ECFF175-4106-4EAE-A9DC-D32AB7529440}"/>
              </a:ext>
            </a:extLst>
          </p:cNvPr>
          <p:cNvSpPr>
            <a:spLocks noGrp="1"/>
          </p:cNvSpPr>
          <p:nvPr>
            <p:ph type="sldNum" sz="quarter" idx="12"/>
          </p:nvPr>
        </p:nvSpPr>
        <p:spPr/>
        <p:txBody>
          <a:bodyPr/>
          <a:lstStyle/>
          <a:p>
            <a:fld id="{B54E9794-F691-4AEF-ADCE-561F6DA0AD5C}" type="slidenum">
              <a:rPr lang="en-US" smtClean="0"/>
              <a:t>‹#›</a:t>
            </a:fld>
            <a:endParaRPr lang="en-US"/>
          </a:p>
        </p:txBody>
      </p:sp>
    </p:spTree>
    <p:extLst>
      <p:ext uri="{BB962C8B-B14F-4D97-AF65-F5344CB8AC3E}">
        <p14:creationId xmlns:p14="http://schemas.microsoft.com/office/powerpoint/2010/main" val="36781667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735B5-BD5E-4871-95EF-C373563026E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A50081F-A5EB-461F-9BDD-E3C6A1F075D7}"/>
              </a:ext>
            </a:extLst>
          </p:cNvPr>
          <p:cNvSpPr>
            <a:spLocks noGrp="1"/>
          </p:cNvSpPr>
          <p:nvPr>
            <p:ph type="dt" sz="half" idx="10"/>
          </p:nvPr>
        </p:nvSpPr>
        <p:spPr/>
        <p:txBody>
          <a:bodyPr/>
          <a:lstStyle/>
          <a:p>
            <a:fld id="{CD94178E-E57F-4097-A232-EF51955B84D1}" type="datetimeFigureOut">
              <a:rPr lang="en-US" smtClean="0"/>
              <a:t>11/24/2018</a:t>
            </a:fld>
            <a:endParaRPr lang="en-US"/>
          </a:p>
        </p:txBody>
      </p:sp>
      <p:sp>
        <p:nvSpPr>
          <p:cNvPr id="4" name="Footer Placeholder 3">
            <a:extLst>
              <a:ext uri="{FF2B5EF4-FFF2-40B4-BE49-F238E27FC236}">
                <a16:creationId xmlns:a16="http://schemas.microsoft.com/office/drawing/2014/main" id="{6C0CF9D6-6B36-4D81-95F4-1BFEEC4C5F2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A0AF9CA-CCE2-4C93-A407-2A5CD72C96BB}"/>
              </a:ext>
            </a:extLst>
          </p:cNvPr>
          <p:cNvSpPr>
            <a:spLocks noGrp="1"/>
          </p:cNvSpPr>
          <p:nvPr>
            <p:ph type="sldNum" sz="quarter" idx="12"/>
          </p:nvPr>
        </p:nvSpPr>
        <p:spPr/>
        <p:txBody>
          <a:bodyPr/>
          <a:lstStyle/>
          <a:p>
            <a:fld id="{B54E9794-F691-4AEF-ADCE-561F6DA0AD5C}" type="slidenum">
              <a:rPr lang="en-US" smtClean="0"/>
              <a:t>‹#›</a:t>
            </a:fld>
            <a:endParaRPr lang="en-US"/>
          </a:p>
        </p:txBody>
      </p:sp>
    </p:spTree>
    <p:extLst>
      <p:ext uri="{BB962C8B-B14F-4D97-AF65-F5344CB8AC3E}">
        <p14:creationId xmlns:p14="http://schemas.microsoft.com/office/powerpoint/2010/main" val="2657404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64FDC7F-DA9D-455D-B2D5-7AF51FD94679}"/>
              </a:ext>
            </a:extLst>
          </p:cNvPr>
          <p:cNvSpPr>
            <a:spLocks noGrp="1"/>
          </p:cNvSpPr>
          <p:nvPr>
            <p:ph type="dt" sz="half" idx="10"/>
          </p:nvPr>
        </p:nvSpPr>
        <p:spPr/>
        <p:txBody>
          <a:bodyPr/>
          <a:lstStyle/>
          <a:p>
            <a:fld id="{CD94178E-E57F-4097-A232-EF51955B84D1}" type="datetimeFigureOut">
              <a:rPr lang="en-US" smtClean="0"/>
              <a:t>11/24/2018</a:t>
            </a:fld>
            <a:endParaRPr lang="en-US"/>
          </a:p>
        </p:txBody>
      </p:sp>
      <p:sp>
        <p:nvSpPr>
          <p:cNvPr id="3" name="Footer Placeholder 2">
            <a:extLst>
              <a:ext uri="{FF2B5EF4-FFF2-40B4-BE49-F238E27FC236}">
                <a16:creationId xmlns:a16="http://schemas.microsoft.com/office/drawing/2014/main" id="{EF2450B2-23E1-44E3-8A2D-118A7392EDA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F77E0FD-13A1-4756-8449-A31A14F1DADD}"/>
              </a:ext>
            </a:extLst>
          </p:cNvPr>
          <p:cNvSpPr>
            <a:spLocks noGrp="1"/>
          </p:cNvSpPr>
          <p:nvPr>
            <p:ph type="sldNum" sz="quarter" idx="12"/>
          </p:nvPr>
        </p:nvSpPr>
        <p:spPr/>
        <p:txBody>
          <a:bodyPr/>
          <a:lstStyle/>
          <a:p>
            <a:fld id="{B54E9794-F691-4AEF-ADCE-561F6DA0AD5C}" type="slidenum">
              <a:rPr lang="en-US" smtClean="0"/>
              <a:t>‹#›</a:t>
            </a:fld>
            <a:endParaRPr lang="en-US"/>
          </a:p>
        </p:txBody>
      </p:sp>
    </p:spTree>
    <p:extLst>
      <p:ext uri="{BB962C8B-B14F-4D97-AF65-F5344CB8AC3E}">
        <p14:creationId xmlns:p14="http://schemas.microsoft.com/office/powerpoint/2010/main" val="33309694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B55B1-DA0B-439B-8870-94E2846935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41E7642-92B1-4E9C-98AE-947626D0C1A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A65FEB0-A9DC-4EA5-A0E2-36E3ADF6E6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2859779-219B-4639-8D04-5A36BDEBB38E}"/>
              </a:ext>
            </a:extLst>
          </p:cNvPr>
          <p:cNvSpPr>
            <a:spLocks noGrp="1"/>
          </p:cNvSpPr>
          <p:nvPr>
            <p:ph type="dt" sz="half" idx="10"/>
          </p:nvPr>
        </p:nvSpPr>
        <p:spPr/>
        <p:txBody>
          <a:bodyPr/>
          <a:lstStyle/>
          <a:p>
            <a:fld id="{CD94178E-E57F-4097-A232-EF51955B84D1}" type="datetimeFigureOut">
              <a:rPr lang="en-US" smtClean="0"/>
              <a:t>11/24/2018</a:t>
            </a:fld>
            <a:endParaRPr lang="en-US"/>
          </a:p>
        </p:txBody>
      </p:sp>
      <p:sp>
        <p:nvSpPr>
          <p:cNvPr id="6" name="Footer Placeholder 5">
            <a:extLst>
              <a:ext uri="{FF2B5EF4-FFF2-40B4-BE49-F238E27FC236}">
                <a16:creationId xmlns:a16="http://schemas.microsoft.com/office/drawing/2014/main" id="{383187B0-A469-4FBC-9DBE-10DF68DF96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636B74-E1E8-4545-94CA-74B16A090776}"/>
              </a:ext>
            </a:extLst>
          </p:cNvPr>
          <p:cNvSpPr>
            <a:spLocks noGrp="1"/>
          </p:cNvSpPr>
          <p:nvPr>
            <p:ph type="sldNum" sz="quarter" idx="12"/>
          </p:nvPr>
        </p:nvSpPr>
        <p:spPr/>
        <p:txBody>
          <a:bodyPr/>
          <a:lstStyle/>
          <a:p>
            <a:fld id="{B54E9794-F691-4AEF-ADCE-561F6DA0AD5C}" type="slidenum">
              <a:rPr lang="en-US" smtClean="0"/>
              <a:t>‹#›</a:t>
            </a:fld>
            <a:endParaRPr lang="en-US"/>
          </a:p>
        </p:txBody>
      </p:sp>
    </p:spTree>
    <p:extLst>
      <p:ext uri="{BB962C8B-B14F-4D97-AF65-F5344CB8AC3E}">
        <p14:creationId xmlns:p14="http://schemas.microsoft.com/office/powerpoint/2010/main" val="24231455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C39C0-39C2-46F6-85BA-56B00388D3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995CA4E-2E5D-4580-A7AF-873C75327D0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F623731-1C8C-48AD-BCF4-D1E08880E6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3EFE875-CFA2-4E4A-BD9C-D2432F7688FF}"/>
              </a:ext>
            </a:extLst>
          </p:cNvPr>
          <p:cNvSpPr>
            <a:spLocks noGrp="1"/>
          </p:cNvSpPr>
          <p:nvPr>
            <p:ph type="dt" sz="half" idx="10"/>
          </p:nvPr>
        </p:nvSpPr>
        <p:spPr/>
        <p:txBody>
          <a:bodyPr/>
          <a:lstStyle/>
          <a:p>
            <a:fld id="{CD94178E-E57F-4097-A232-EF51955B84D1}" type="datetimeFigureOut">
              <a:rPr lang="en-US" smtClean="0"/>
              <a:t>11/24/2018</a:t>
            </a:fld>
            <a:endParaRPr lang="en-US"/>
          </a:p>
        </p:txBody>
      </p:sp>
      <p:sp>
        <p:nvSpPr>
          <p:cNvPr id="6" name="Footer Placeholder 5">
            <a:extLst>
              <a:ext uri="{FF2B5EF4-FFF2-40B4-BE49-F238E27FC236}">
                <a16:creationId xmlns:a16="http://schemas.microsoft.com/office/drawing/2014/main" id="{DCFCDC05-3373-4FC5-A965-6058083E181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D83694-0D0D-4CB6-82C5-FF61F776A62C}"/>
              </a:ext>
            </a:extLst>
          </p:cNvPr>
          <p:cNvSpPr>
            <a:spLocks noGrp="1"/>
          </p:cNvSpPr>
          <p:nvPr>
            <p:ph type="sldNum" sz="quarter" idx="12"/>
          </p:nvPr>
        </p:nvSpPr>
        <p:spPr/>
        <p:txBody>
          <a:bodyPr/>
          <a:lstStyle/>
          <a:p>
            <a:fld id="{B54E9794-F691-4AEF-ADCE-561F6DA0AD5C}" type="slidenum">
              <a:rPr lang="en-US" smtClean="0"/>
              <a:t>‹#›</a:t>
            </a:fld>
            <a:endParaRPr lang="en-US"/>
          </a:p>
        </p:txBody>
      </p:sp>
    </p:spTree>
    <p:extLst>
      <p:ext uri="{BB962C8B-B14F-4D97-AF65-F5344CB8AC3E}">
        <p14:creationId xmlns:p14="http://schemas.microsoft.com/office/powerpoint/2010/main" val="35587573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0B5131-011D-41CD-9837-3EA9BDC5BD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1B48E9F-35EB-45E0-90F7-62F80C5A1C6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185F27-7AED-4E5A-968B-590E5EDAAC7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94178E-E57F-4097-A232-EF51955B84D1}" type="datetimeFigureOut">
              <a:rPr lang="en-US" smtClean="0"/>
              <a:t>11/24/2018</a:t>
            </a:fld>
            <a:endParaRPr lang="en-US"/>
          </a:p>
        </p:txBody>
      </p:sp>
      <p:sp>
        <p:nvSpPr>
          <p:cNvPr id="5" name="Footer Placeholder 4">
            <a:extLst>
              <a:ext uri="{FF2B5EF4-FFF2-40B4-BE49-F238E27FC236}">
                <a16:creationId xmlns:a16="http://schemas.microsoft.com/office/drawing/2014/main" id="{DDEB4BAD-DBC7-4C4C-9BC2-548C4A150FA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3E3DC34-1977-4F56-A2D1-32CEF68DF5A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4E9794-F691-4AEF-ADCE-561F6DA0AD5C}" type="slidenum">
              <a:rPr lang="en-US" smtClean="0"/>
              <a:t>‹#›</a:t>
            </a:fld>
            <a:endParaRPr lang="en-US"/>
          </a:p>
        </p:txBody>
      </p:sp>
    </p:spTree>
    <p:extLst>
      <p:ext uri="{BB962C8B-B14F-4D97-AF65-F5344CB8AC3E}">
        <p14:creationId xmlns:p14="http://schemas.microsoft.com/office/powerpoint/2010/main" val="31110408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0BFD6-E60F-4CD9-9E72-0F4A452E0869}"/>
              </a:ext>
            </a:extLst>
          </p:cNvPr>
          <p:cNvSpPr>
            <a:spLocks noGrp="1"/>
          </p:cNvSpPr>
          <p:nvPr>
            <p:ph type="title"/>
          </p:nvPr>
        </p:nvSpPr>
        <p:spPr>
          <a:xfrm>
            <a:off x="335500" y="573438"/>
            <a:ext cx="9859116" cy="3136884"/>
          </a:xfrm>
        </p:spPr>
        <p:txBody>
          <a:bodyPr/>
          <a:lstStyle/>
          <a:p>
            <a:pPr lvl="0" defTabSz="914400">
              <a:spcBef>
                <a:spcPts val="1000"/>
              </a:spcBef>
              <a:defRPr/>
            </a:pPr>
            <a:r>
              <a:rPr lang="en-AU" dirty="0"/>
              <a:t>Part 5:</a:t>
            </a:r>
            <a:br>
              <a:rPr lang="en-AU" dirty="0"/>
            </a:br>
            <a:r>
              <a:rPr lang="en-AU" sz="7200" spc="0" dirty="0">
                <a:ln>
                  <a:noFill/>
                </a:ln>
              </a:rPr>
              <a:t>Build your own Bot</a:t>
            </a:r>
            <a:br>
              <a:rPr lang="en-AU" sz="7200" spc="0" dirty="0">
                <a:ln>
                  <a:noFill/>
                </a:ln>
              </a:rPr>
            </a:br>
            <a:endParaRPr lang="en-AU" dirty="0"/>
          </a:p>
        </p:txBody>
      </p:sp>
    </p:spTree>
    <p:extLst>
      <p:ext uri="{BB962C8B-B14F-4D97-AF65-F5344CB8AC3E}">
        <p14:creationId xmlns:p14="http://schemas.microsoft.com/office/powerpoint/2010/main" val="3211784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peech Bubble: Rectangle with Corners Rounded 2">
            <a:extLst>
              <a:ext uri="{FF2B5EF4-FFF2-40B4-BE49-F238E27FC236}">
                <a16:creationId xmlns:a16="http://schemas.microsoft.com/office/drawing/2014/main" id="{E42D6685-6D1B-4ED2-9D59-B6426C9BFBC6}"/>
              </a:ext>
            </a:extLst>
          </p:cNvPr>
          <p:cNvSpPr/>
          <p:nvPr/>
        </p:nvSpPr>
        <p:spPr>
          <a:xfrm>
            <a:off x="333445" y="3964458"/>
            <a:ext cx="8016472" cy="1666321"/>
          </a:xfrm>
          <a:prstGeom prst="wedgeRoundRectCallout">
            <a:avLst>
              <a:gd name="adj1" fmla="val 56470"/>
              <a:gd name="adj2" fmla="val 45519"/>
              <a:gd name="adj3" fmla="val 16667"/>
            </a:avLst>
          </a:prstGeom>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srgbClr val="333333"/>
              </a:solidFill>
              <a:effectLst/>
              <a:uLnTx/>
              <a:uFillTx/>
              <a:latin typeface="Segoe UI"/>
              <a:ea typeface="+mn-ea"/>
              <a:cs typeface="+mn-cs"/>
            </a:endParaRPr>
          </a:p>
        </p:txBody>
      </p:sp>
      <p:sp>
        <p:nvSpPr>
          <p:cNvPr id="2" name="Title 1"/>
          <p:cNvSpPr>
            <a:spLocks noGrp="1"/>
          </p:cNvSpPr>
          <p:nvPr>
            <p:ph type="title"/>
          </p:nvPr>
        </p:nvSpPr>
        <p:spPr>
          <a:xfrm>
            <a:off x="432093" y="361203"/>
            <a:ext cx="11426462" cy="603538"/>
          </a:xfrm>
        </p:spPr>
        <p:txBody>
          <a:bodyPr>
            <a:normAutofit fontScale="90000"/>
          </a:bodyPr>
          <a:lstStyle/>
          <a:p>
            <a:r>
              <a:rPr lang="en-US" dirty="0">
                <a:solidFill>
                  <a:schemeClr val="bg1">
                    <a:lumMod val="50000"/>
                  </a:schemeClr>
                </a:solidFill>
                <a:latin typeface="+mj-lt"/>
              </a:rPr>
              <a:t>Bots</a:t>
            </a:r>
          </a:p>
        </p:txBody>
      </p:sp>
      <p:sp>
        <p:nvSpPr>
          <p:cNvPr id="4" name="TextBox 3"/>
          <p:cNvSpPr txBox="1"/>
          <p:nvPr/>
        </p:nvSpPr>
        <p:spPr>
          <a:xfrm>
            <a:off x="333444" y="1054681"/>
            <a:ext cx="8353356" cy="5449147"/>
          </a:xfrm>
          <a:prstGeom prst="rect">
            <a:avLst/>
          </a:prstGeom>
          <a:noFill/>
        </p:spPr>
        <p:txBody>
          <a:bodyPr wrap="square" lIns="179285" tIns="143428" rIns="179285" bIns="143428" rtlCol="0">
            <a:spAutoFit/>
          </a:bodyPr>
          <a:lstStyle/>
          <a:p>
            <a:pPr marL="457200" marR="0" lvl="0" indent="-457200" algn="l" defTabSz="914400" rtl="0" eaLnBrk="1" fontAlgn="auto" latinLnBrk="0" hangingPunct="1">
              <a:lnSpc>
                <a:spcPct val="90000"/>
              </a:lnSpc>
              <a:spcBef>
                <a:spcPts val="0"/>
              </a:spcBef>
              <a:spcAft>
                <a:spcPts val="588"/>
              </a:spcAft>
              <a:buClrTx/>
              <a:buSzTx/>
              <a:buFontTx/>
              <a:buAutoNum type="arabicPeriod"/>
              <a:tabLst/>
              <a:defRPr/>
            </a:pPr>
            <a:r>
              <a:rPr kumimoji="0" lang="en-US" sz="2353" b="1" i="0" u="none" strike="noStrike" kern="1200" cap="none" spc="0" normalizeH="0" baseline="0" noProof="0" dirty="0">
                <a:ln>
                  <a:noFill/>
                </a:ln>
                <a:solidFill>
                  <a:srgbClr val="FFFFFF">
                    <a:lumMod val="75000"/>
                  </a:srgbClr>
                </a:solidFill>
                <a:effectLst/>
                <a:uLnTx/>
                <a:uFillTx/>
                <a:latin typeface="Segoe UI Light"/>
                <a:ea typeface="+mn-ea"/>
                <a:cs typeface="+mn-cs"/>
              </a:rPr>
              <a:t>What are bots?</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FFFFFF">
                    <a:lumMod val="75000"/>
                  </a:srgbClr>
                </a:solidFill>
                <a:effectLst/>
                <a:uLnTx/>
                <a:uFillTx/>
                <a:latin typeface="Segoe UI Light"/>
                <a:ea typeface="+mn-ea"/>
                <a:cs typeface="+mn-cs"/>
              </a:rPr>
              <a:t>What they are/aren’t</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FFFFFF">
                    <a:lumMod val="75000"/>
                  </a:srgbClr>
                </a:solidFill>
                <a:effectLst/>
                <a:uLnTx/>
                <a:uFillTx/>
                <a:latin typeface="Segoe UI Light"/>
                <a:ea typeface="+mn-ea"/>
                <a:cs typeface="+mn-cs"/>
              </a:rPr>
              <a:t>Why bots?</a:t>
            </a:r>
          </a:p>
          <a:p>
            <a:pPr marL="457200" marR="0" lvl="0" indent="-457200" algn="l" defTabSz="914400" rtl="0" eaLnBrk="1" fontAlgn="auto" latinLnBrk="0" hangingPunct="1">
              <a:lnSpc>
                <a:spcPct val="90000"/>
              </a:lnSpc>
              <a:spcBef>
                <a:spcPts val="0"/>
              </a:spcBef>
              <a:spcAft>
                <a:spcPts val="588"/>
              </a:spcAft>
              <a:buClrTx/>
              <a:buSzTx/>
              <a:buFontTx/>
              <a:buAutoNum type="arabicPeriod"/>
              <a:tabLst/>
              <a:defRPr/>
            </a:pPr>
            <a:r>
              <a:rPr kumimoji="0" lang="en-US" sz="2353" b="1" i="0" u="none" strike="noStrike" kern="1200" cap="none" spc="0" normalizeH="0" baseline="0" noProof="0" dirty="0">
                <a:ln>
                  <a:noFill/>
                </a:ln>
                <a:solidFill>
                  <a:srgbClr val="FFFFFF">
                    <a:lumMod val="75000"/>
                  </a:srgbClr>
                </a:solidFill>
                <a:effectLst/>
                <a:uLnTx/>
                <a:uFillTx/>
                <a:latin typeface="Segoe UI Light"/>
                <a:ea typeface="+mn-ea"/>
                <a:cs typeface="+mn-cs"/>
              </a:rPr>
              <a:t>Examples of Bots</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FFFFFF">
                    <a:lumMod val="75000"/>
                  </a:srgbClr>
                </a:solidFill>
                <a:effectLst/>
                <a:uLnTx/>
                <a:uFillTx/>
                <a:latin typeface="Segoe UI Light"/>
                <a:ea typeface="+mn-ea"/>
                <a:cs typeface="+mn-cs"/>
              </a:rPr>
              <a:t>Basic Bots</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FFFFFF">
                    <a:lumMod val="75000"/>
                  </a:srgbClr>
                </a:solidFill>
                <a:effectLst/>
                <a:uLnTx/>
                <a:uFillTx/>
                <a:latin typeface="Segoe UI Light"/>
                <a:ea typeface="+mn-ea"/>
                <a:cs typeface="+mn-cs"/>
              </a:rPr>
              <a:t>Question and Answer bots with </a:t>
            </a:r>
            <a:r>
              <a:rPr kumimoji="0" lang="en-US" sz="2353" b="0" i="0" u="none" strike="noStrike" kern="1200" cap="none" spc="0" normalizeH="0" baseline="0" noProof="0" dirty="0" err="1">
                <a:ln>
                  <a:noFill/>
                </a:ln>
                <a:solidFill>
                  <a:srgbClr val="FFFFFF">
                    <a:lumMod val="75000"/>
                  </a:srgbClr>
                </a:solidFill>
                <a:effectLst/>
                <a:uLnTx/>
                <a:uFillTx/>
                <a:latin typeface="Segoe UI Light"/>
                <a:ea typeface="+mn-ea"/>
                <a:cs typeface="+mn-cs"/>
              </a:rPr>
              <a:t>QNAMaker</a:t>
            </a:r>
            <a:endParaRPr kumimoji="0" lang="en-US" sz="2353" b="0" i="0" u="none" strike="noStrike" kern="1200" cap="none" spc="0" normalizeH="0" baseline="0" noProof="0" dirty="0">
              <a:ln>
                <a:noFill/>
              </a:ln>
              <a:solidFill>
                <a:srgbClr val="FFFFFF">
                  <a:lumMod val="75000"/>
                </a:srgbClr>
              </a:solidFill>
              <a:effectLst/>
              <a:uLnTx/>
              <a:uFillTx/>
              <a:latin typeface="Segoe UI Light"/>
              <a:ea typeface="+mn-ea"/>
              <a:cs typeface="+mn-cs"/>
            </a:endParaRP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FFFFFF">
                    <a:lumMod val="75000"/>
                  </a:srgbClr>
                </a:solidFill>
                <a:effectLst/>
                <a:uLnTx/>
                <a:uFillTx/>
                <a:latin typeface="Segoe UI Light"/>
                <a:ea typeface="+mn-ea"/>
                <a:cs typeface="+mn-cs"/>
              </a:rPr>
              <a:t>Advanced Bots</a:t>
            </a:r>
          </a:p>
          <a:p>
            <a:pPr marL="457200" marR="0" lvl="0" indent="-457200" algn="l" defTabSz="914400" rtl="0" eaLnBrk="1" fontAlgn="auto" latinLnBrk="0" hangingPunct="1">
              <a:lnSpc>
                <a:spcPct val="90000"/>
              </a:lnSpc>
              <a:spcBef>
                <a:spcPts val="0"/>
              </a:spcBef>
              <a:spcAft>
                <a:spcPts val="588"/>
              </a:spcAft>
              <a:buClrTx/>
              <a:buSzTx/>
              <a:buFontTx/>
              <a:buAutoNum type="arabicPeriod"/>
              <a:tabLst/>
              <a:defRPr/>
            </a:pPr>
            <a:r>
              <a:rPr kumimoji="0" lang="en-US" sz="2353" b="1" i="0" u="none" strike="noStrike" kern="1200" cap="none" spc="0" normalizeH="0" baseline="0" noProof="0" dirty="0">
                <a:ln>
                  <a:noFill/>
                </a:ln>
                <a:solidFill>
                  <a:srgbClr val="333333">
                    <a:lumMod val="60000"/>
                    <a:lumOff val="40000"/>
                  </a:srgbClr>
                </a:solidFill>
                <a:effectLst/>
                <a:uLnTx/>
                <a:uFillTx/>
                <a:latin typeface="Segoe UI Light"/>
                <a:ea typeface="+mn-ea"/>
                <a:cs typeface="+mn-cs"/>
              </a:rPr>
              <a:t>How to Build bots</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333333">
                    <a:lumMod val="60000"/>
                    <a:lumOff val="40000"/>
                  </a:srgbClr>
                </a:solidFill>
                <a:effectLst/>
                <a:uLnTx/>
                <a:uFillTx/>
                <a:latin typeface="Segoe UI Light"/>
                <a:ea typeface="+mn-ea"/>
                <a:cs typeface="+mn-cs"/>
              </a:rPr>
              <a:t>How they work</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333333">
                    <a:lumMod val="60000"/>
                    <a:lumOff val="40000"/>
                  </a:srgbClr>
                </a:solidFill>
                <a:effectLst/>
                <a:uLnTx/>
                <a:uFillTx/>
                <a:latin typeface="Segoe UI Light"/>
                <a:ea typeface="+mn-ea"/>
                <a:cs typeface="+mn-cs"/>
              </a:rPr>
              <a:t>Microsoft Bot Framework (Bot Service, Bot Builder SDK) </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333333">
                    <a:lumMod val="60000"/>
                    <a:lumOff val="40000"/>
                  </a:srgbClr>
                </a:solidFill>
                <a:effectLst/>
                <a:uLnTx/>
                <a:uFillTx/>
                <a:latin typeface="Segoe UI Light"/>
                <a:ea typeface="+mn-ea"/>
                <a:cs typeface="+mn-cs"/>
              </a:rPr>
              <a:t>Lets build a bot!</a:t>
            </a:r>
          </a:p>
          <a:p>
            <a:pPr marL="0" marR="0" lvl="0" indent="0" algn="l" defTabSz="914400" rtl="0" eaLnBrk="1" fontAlgn="auto" latinLnBrk="0" hangingPunct="1">
              <a:lnSpc>
                <a:spcPct val="90000"/>
              </a:lnSpc>
              <a:spcBef>
                <a:spcPts val="0"/>
              </a:spcBef>
              <a:spcAft>
                <a:spcPts val="588"/>
              </a:spcAft>
              <a:buClrTx/>
              <a:buSzTx/>
              <a:buFontTx/>
              <a:buNone/>
              <a:tabLst/>
              <a:defRPr/>
            </a:pPr>
            <a:endParaRPr kumimoji="0" lang="en-US" sz="2353" b="0" i="0" u="none" strike="noStrike" kern="1200" cap="none" spc="0" normalizeH="0" baseline="0" noProof="0" dirty="0">
              <a:ln>
                <a:noFill/>
              </a:ln>
              <a:solidFill>
                <a:srgbClr val="FFFFFF">
                  <a:lumMod val="50000"/>
                </a:srgbClr>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588"/>
              </a:spcAft>
              <a:buClrTx/>
              <a:buSzTx/>
              <a:buFontTx/>
              <a:buNone/>
              <a:tabLst/>
              <a:defRPr/>
            </a:pPr>
            <a:endParaRPr kumimoji="0" lang="en-US" sz="2353" b="0" i="0" u="none" strike="noStrike" kern="1200" cap="none" spc="0" normalizeH="0" baseline="0" noProof="0" dirty="0">
              <a:ln>
                <a:noFill/>
              </a:ln>
              <a:solidFill>
                <a:srgbClr val="FFFFFF">
                  <a:lumMod val="50000"/>
                </a:srgbClr>
              </a:solidFill>
              <a:effectLst/>
              <a:uLnTx/>
              <a:uFillTx/>
              <a:latin typeface="Segoe UI Light"/>
              <a:ea typeface="+mn-ea"/>
              <a:cs typeface="+mn-cs"/>
            </a:endParaRPr>
          </a:p>
        </p:txBody>
      </p:sp>
      <p:pic>
        <p:nvPicPr>
          <p:cNvPr id="10" name="Picture 4" descr="Image result for artificial intelligence">
            <a:extLst>
              <a:ext uri="{FF2B5EF4-FFF2-40B4-BE49-F238E27FC236}">
                <a16:creationId xmlns:a16="http://schemas.microsoft.com/office/drawing/2014/main" id="{BEFEC511-C549-477D-BB13-43040AB878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8898559" y="3753352"/>
            <a:ext cx="3293441" cy="31046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25428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A3997D9-0F56-4428-BBC3-AF28C119FA21}"/>
              </a:ext>
            </a:extLst>
          </p:cNvPr>
          <p:cNvSpPr txBox="1"/>
          <p:nvPr/>
        </p:nvSpPr>
        <p:spPr>
          <a:xfrm>
            <a:off x="1176527" y="2936479"/>
            <a:ext cx="3477324" cy="1812804"/>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367" rtl="0" eaLnBrk="1" fontAlgn="auto" latinLnBrk="0" hangingPunct="1">
              <a:lnSpc>
                <a:spcPct val="90000"/>
              </a:lnSpc>
              <a:spcBef>
                <a:spcPts val="4200"/>
              </a:spcBef>
              <a:spcAft>
                <a:spcPts val="0"/>
              </a:spcAft>
              <a:buClrTx/>
              <a:buSzTx/>
              <a:buFontTx/>
              <a:buNone/>
              <a:tabLst/>
              <a:defRPr/>
            </a:pPr>
            <a:r>
              <a:rPr kumimoji="0" lang="en-US" sz="3200" b="0" i="0" u="none" strike="noStrike" kern="1200" cap="none" spc="-40" normalizeH="0" baseline="0" noProof="0" dirty="0">
                <a:ln>
                  <a:noFill/>
                </a:ln>
                <a:gradFill>
                  <a:gsLst>
                    <a:gs pos="5245">
                      <a:srgbClr val="0078D4"/>
                    </a:gs>
                    <a:gs pos="16000">
                      <a:srgbClr val="0078D4"/>
                    </a:gs>
                  </a:gsLst>
                  <a:lin ang="5400000" scaled="0"/>
                </a:gradFill>
                <a:effectLst/>
                <a:uLnTx/>
                <a:uFillTx/>
                <a:latin typeface="Segoe UI Semibold"/>
                <a:ea typeface="+mn-ea"/>
                <a:cs typeface="Segoe UI Semibold"/>
              </a:rPr>
              <a:t>Valuable</a:t>
            </a:r>
          </a:p>
          <a:p>
            <a:pPr marL="0" marR="0" lvl="0" indent="0" algn="l" defTabSz="914367" rtl="0" eaLnBrk="1" fontAlgn="auto" latinLnBrk="0" hangingPunct="1">
              <a:lnSpc>
                <a:spcPct val="90000"/>
              </a:lnSpc>
              <a:spcBef>
                <a:spcPts val="4200"/>
              </a:spcBef>
              <a:spcAft>
                <a:spcPts val="0"/>
              </a:spcAft>
              <a:buClrTx/>
              <a:buSzTx/>
              <a:buFontTx/>
              <a:buNone/>
              <a:tabLst/>
              <a:defRPr/>
            </a:pPr>
            <a:r>
              <a:rPr kumimoji="0" lang="en-US" sz="20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Address a real </a:t>
            </a:r>
            <a:br>
              <a:rPr kumimoji="0" lang="en-US" sz="20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br>
            <a:r>
              <a:rPr kumimoji="0" lang="en-US" sz="20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(or latent) need or </a:t>
            </a:r>
            <a:br>
              <a:rPr kumimoji="0" lang="en-US" sz="20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br>
            <a:r>
              <a:rPr kumimoji="0" lang="en-US" sz="2000" b="1"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solve a problem </a:t>
            </a:r>
            <a:endParaRPr kumimoji="0" lang="en-US" sz="1600" b="1"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mn-cs"/>
            </a:endParaRPr>
          </a:p>
        </p:txBody>
      </p:sp>
      <p:sp>
        <p:nvSpPr>
          <p:cNvPr id="4" name="TextBox 3">
            <a:extLst>
              <a:ext uri="{FF2B5EF4-FFF2-40B4-BE49-F238E27FC236}">
                <a16:creationId xmlns:a16="http://schemas.microsoft.com/office/drawing/2014/main" id="{FEEC5059-6264-4716-935B-7ACED410BA77}"/>
              </a:ext>
            </a:extLst>
          </p:cNvPr>
          <p:cNvSpPr txBox="1"/>
          <p:nvPr/>
        </p:nvSpPr>
        <p:spPr>
          <a:xfrm>
            <a:off x="8716264" y="2936479"/>
            <a:ext cx="3475736" cy="1812804"/>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367" rtl="0" eaLnBrk="1" fontAlgn="auto" latinLnBrk="0" hangingPunct="1">
              <a:lnSpc>
                <a:spcPct val="90000"/>
              </a:lnSpc>
              <a:spcBef>
                <a:spcPts val="4200"/>
              </a:spcBef>
              <a:spcAft>
                <a:spcPts val="0"/>
              </a:spcAft>
              <a:buClrTx/>
              <a:buSzTx/>
              <a:buFontTx/>
              <a:buNone/>
              <a:tabLst/>
              <a:defRPr/>
            </a:pPr>
            <a:r>
              <a:rPr kumimoji="0" lang="en-US" sz="3200" b="0" i="0" u="none" strike="noStrike" kern="1200" cap="none" spc="-40" normalizeH="0" baseline="0" noProof="0" dirty="0">
                <a:ln>
                  <a:noFill/>
                </a:ln>
                <a:gradFill>
                  <a:gsLst>
                    <a:gs pos="5245">
                      <a:srgbClr val="0078D4"/>
                    </a:gs>
                    <a:gs pos="16000">
                      <a:srgbClr val="0078D4"/>
                    </a:gs>
                  </a:gsLst>
                  <a:lin ang="5400000" scaled="0"/>
                </a:gradFill>
                <a:effectLst/>
                <a:uLnTx/>
                <a:uFillTx/>
                <a:latin typeface="Segoe UI Semibold"/>
                <a:ea typeface="+mn-ea"/>
                <a:cs typeface="Segoe UI Semibold"/>
              </a:rPr>
              <a:t>Effective</a:t>
            </a:r>
          </a:p>
          <a:p>
            <a:pPr marL="0" marR="0" lvl="0" indent="0" algn="l" defTabSz="914367" rtl="0" eaLnBrk="1" fontAlgn="auto" latinLnBrk="0" hangingPunct="1">
              <a:lnSpc>
                <a:spcPct val="90000"/>
              </a:lnSpc>
              <a:spcBef>
                <a:spcPts val="4200"/>
              </a:spcBef>
              <a:spcAft>
                <a:spcPts val="0"/>
              </a:spcAft>
              <a:buClrTx/>
              <a:buSzTx/>
              <a:buFontTx/>
              <a:buNone/>
              <a:tabLst/>
              <a:defRPr/>
            </a:pPr>
            <a:r>
              <a:rPr kumimoji="0" lang="en-US" sz="20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Help meets the need </a:t>
            </a:r>
            <a:r>
              <a:rPr kumimoji="0" lang="en-US" sz="2000" b="1"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more efficiently, easier, and faster </a:t>
            </a:r>
            <a:r>
              <a:rPr kumimoji="0" lang="en-US" sz="20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than alternative experiences</a:t>
            </a:r>
            <a:endParaRPr kumimoji="0" lang="en-US" sz="1600" b="1"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endParaRPr>
          </a:p>
        </p:txBody>
      </p:sp>
      <p:sp>
        <p:nvSpPr>
          <p:cNvPr id="5" name="TextBox 4">
            <a:extLst>
              <a:ext uri="{FF2B5EF4-FFF2-40B4-BE49-F238E27FC236}">
                <a16:creationId xmlns:a16="http://schemas.microsoft.com/office/drawing/2014/main" id="{D0127663-170F-4E9B-90E2-90F6D6B118EC}"/>
              </a:ext>
            </a:extLst>
          </p:cNvPr>
          <p:cNvSpPr txBox="1"/>
          <p:nvPr/>
        </p:nvSpPr>
        <p:spPr>
          <a:xfrm>
            <a:off x="4944364" y="2936479"/>
            <a:ext cx="3481387" cy="1812804"/>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367" rtl="0" eaLnBrk="1" fontAlgn="auto" latinLnBrk="0" hangingPunct="1">
              <a:lnSpc>
                <a:spcPct val="90000"/>
              </a:lnSpc>
              <a:spcBef>
                <a:spcPts val="4200"/>
              </a:spcBef>
              <a:spcAft>
                <a:spcPts val="0"/>
              </a:spcAft>
              <a:buClrTx/>
              <a:buSzTx/>
              <a:buFontTx/>
              <a:buNone/>
              <a:tabLst/>
              <a:defRPr/>
            </a:pPr>
            <a:r>
              <a:rPr kumimoji="0" lang="en-US" sz="3200" b="0" i="0" u="none" strike="noStrike" kern="1200" cap="none" spc="-40" normalizeH="0" baseline="0" noProof="0" dirty="0">
                <a:ln>
                  <a:noFill/>
                </a:ln>
                <a:gradFill>
                  <a:gsLst>
                    <a:gs pos="5245">
                      <a:srgbClr val="0078D4"/>
                    </a:gs>
                    <a:gs pos="16000">
                      <a:srgbClr val="0078D4"/>
                    </a:gs>
                  </a:gsLst>
                  <a:lin ang="5400000" scaled="0"/>
                </a:gradFill>
                <a:effectLst/>
                <a:uLnTx/>
                <a:uFillTx/>
                <a:latin typeface="Segoe UI Semibold"/>
                <a:ea typeface="+mn-ea"/>
                <a:cs typeface="Segoe UI Semibold"/>
              </a:rPr>
              <a:t>Accessible</a:t>
            </a:r>
          </a:p>
          <a:p>
            <a:pPr marL="0" marR="0" lvl="0" indent="0" algn="l" defTabSz="914367" rtl="0" eaLnBrk="1" fontAlgn="auto" latinLnBrk="0" hangingPunct="1">
              <a:lnSpc>
                <a:spcPct val="90000"/>
              </a:lnSpc>
              <a:spcBef>
                <a:spcPts val="4200"/>
              </a:spcBef>
              <a:spcAft>
                <a:spcPts val="0"/>
              </a:spcAft>
              <a:buClrTx/>
              <a:buSzTx/>
              <a:buFontTx/>
              <a:buNone/>
              <a:tabLst/>
              <a:defRPr/>
            </a:pPr>
            <a:r>
              <a:rPr kumimoji="0" lang="en-US" sz="20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is more easily accessible and </a:t>
            </a:r>
            <a:r>
              <a:rPr kumimoji="0" lang="en-US" sz="2000" b="1"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available when and where </a:t>
            </a:r>
            <a:r>
              <a:rPr kumimoji="0" lang="en-US" sz="20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the user needs it</a:t>
            </a:r>
            <a:endParaRPr kumimoji="0" lang="en-US" sz="16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endParaRPr>
          </a:p>
        </p:txBody>
      </p:sp>
      <p:sp>
        <p:nvSpPr>
          <p:cNvPr id="6" name="Title 16">
            <a:extLst>
              <a:ext uri="{FF2B5EF4-FFF2-40B4-BE49-F238E27FC236}">
                <a16:creationId xmlns:a16="http://schemas.microsoft.com/office/drawing/2014/main" id="{F77FBB35-893D-452B-A6D6-E9EC724BDEB1}"/>
              </a:ext>
            </a:extLst>
          </p:cNvPr>
          <p:cNvSpPr txBox="1">
            <a:spLocks/>
          </p:cNvSpPr>
          <p:nvPr/>
        </p:nvSpPr>
        <p:spPr>
          <a:xfrm>
            <a:off x="588263" y="457200"/>
            <a:ext cx="11018520" cy="5539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dirty="0">
                <a:ln w="3175">
                  <a:noFill/>
                </a:ln>
                <a:gradFill>
                  <a:gsLst>
                    <a:gs pos="1250">
                      <a:srgbClr val="1A1A1A"/>
                    </a:gs>
                    <a:gs pos="100000">
                      <a:srgbClr val="1A1A1A"/>
                    </a:gs>
                  </a:gsLst>
                  <a:lin ang="5400000" scaled="0"/>
                </a:gradFill>
                <a:effectLst/>
                <a:uLnTx/>
                <a:uFillTx/>
                <a:latin typeface="Segoe UI Semibold"/>
                <a:ea typeface="+mn-ea"/>
                <a:cs typeface="Segoe UI" pitchFamily="34" charset="0"/>
              </a:rPr>
              <a:t>How to build a bot: </a:t>
            </a:r>
            <a:r>
              <a:rPr kumimoji="0" lang="en-US" sz="3600" b="1" i="0" u="none" strike="noStrike" kern="1200" cap="none" spc="-50" normalizeH="0" baseline="0" noProof="0" dirty="0">
                <a:ln w="3175">
                  <a:noFill/>
                </a:ln>
                <a:gradFill>
                  <a:gsLst>
                    <a:gs pos="1250">
                      <a:srgbClr val="1A1A1A"/>
                    </a:gs>
                    <a:gs pos="100000">
                      <a:srgbClr val="1A1A1A"/>
                    </a:gs>
                  </a:gsLst>
                  <a:lin ang="5400000" scaled="0"/>
                </a:gradFill>
                <a:effectLst/>
                <a:uLnTx/>
                <a:uFillTx/>
                <a:latin typeface="Segoe UI Light" panose="020B0502040204020203" pitchFamily="34" charset="0"/>
                <a:ea typeface="+mn-ea"/>
                <a:cs typeface="Segoe UI Light" panose="020B0502040204020203" pitchFamily="34" charset="0"/>
              </a:rPr>
              <a:t>design</a:t>
            </a:r>
            <a:r>
              <a:rPr kumimoji="0" lang="en-US" sz="3600" b="0" i="0" u="none" strike="noStrike" kern="1200" cap="none" spc="-50" normalizeH="0" baseline="0" noProof="0" dirty="0">
                <a:ln w="3175">
                  <a:noFill/>
                </a:ln>
                <a:gradFill>
                  <a:gsLst>
                    <a:gs pos="1250">
                      <a:srgbClr val="1A1A1A"/>
                    </a:gs>
                    <a:gs pos="100000">
                      <a:srgbClr val="1A1A1A"/>
                    </a:gs>
                  </a:gsLst>
                  <a:lin ang="5400000" scaled="0"/>
                </a:gradFill>
                <a:effectLst/>
                <a:uLnTx/>
                <a:uFillTx/>
                <a:latin typeface="Segoe UI Semibold"/>
                <a:ea typeface="+mn-ea"/>
                <a:cs typeface="Segoe UI" pitchFamily="34" charset="0"/>
              </a:rPr>
              <a:t> </a:t>
            </a:r>
          </a:p>
        </p:txBody>
      </p:sp>
      <p:cxnSp>
        <p:nvCxnSpPr>
          <p:cNvPr id="7" name="Straight Arrow Connector 6">
            <a:extLst>
              <a:ext uri="{FF2B5EF4-FFF2-40B4-BE49-F238E27FC236}">
                <a16:creationId xmlns:a16="http://schemas.microsoft.com/office/drawing/2014/main" id="{5BB011C8-4456-487F-8974-4027A7E81B81}"/>
              </a:ext>
            </a:extLst>
          </p:cNvPr>
          <p:cNvCxnSpPr/>
          <p:nvPr/>
        </p:nvCxnSpPr>
        <p:spPr>
          <a:xfrm flipV="1">
            <a:off x="1187160" y="3615499"/>
            <a:ext cx="1371600" cy="0"/>
          </a:xfrm>
          <a:prstGeom prst="straightConnector1">
            <a:avLst/>
          </a:prstGeom>
          <a:ln w="19050">
            <a:solidFill>
              <a:schemeClr val="bg1">
                <a:lumMod val="9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C8ACD96A-4DF9-4259-96BB-7DBCA4A3E6A6}"/>
              </a:ext>
            </a:extLst>
          </p:cNvPr>
          <p:cNvCxnSpPr>
            <a:cxnSpLocks/>
          </p:cNvCxnSpPr>
          <p:nvPr/>
        </p:nvCxnSpPr>
        <p:spPr>
          <a:xfrm>
            <a:off x="4954997" y="3615499"/>
            <a:ext cx="1371600" cy="0"/>
          </a:xfrm>
          <a:prstGeom prst="straightConnector1">
            <a:avLst/>
          </a:prstGeom>
          <a:ln w="19050">
            <a:solidFill>
              <a:schemeClr val="bg1">
                <a:lumMod val="9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165E968F-93E5-4CB8-8930-EDEAC550B5C7}"/>
              </a:ext>
            </a:extLst>
          </p:cNvPr>
          <p:cNvCxnSpPr>
            <a:cxnSpLocks/>
          </p:cNvCxnSpPr>
          <p:nvPr/>
        </p:nvCxnSpPr>
        <p:spPr>
          <a:xfrm>
            <a:off x="8726897" y="3615499"/>
            <a:ext cx="1371600" cy="0"/>
          </a:xfrm>
          <a:prstGeom prst="straightConnector1">
            <a:avLst/>
          </a:prstGeom>
          <a:ln w="19050">
            <a:solidFill>
              <a:schemeClr val="bg1">
                <a:lumMod val="9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0" name="ChatBot_F08B" title="Icon of a robotic chat bubble with a smiley face">
            <a:extLst>
              <a:ext uri="{FF2B5EF4-FFF2-40B4-BE49-F238E27FC236}">
                <a16:creationId xmlns:a16="http://schemas.microsoft.com/office/drawing/2014/main" id="{4531C26C-5873-4712-86BC-6A2C3BE5B20F}"/>
              </a:ext>
            </a:extLst>
          </p:cNvPr>
          <p:cNvSpPr>
            <a:spLocks noChangeAspect="1" noEditPoints="1"/>
          </p:cNvSpPr>
          <p:nvPr/>
        </p:nvSpPr>
        <p:spPr bwMode="auto">
          <a:xfrm>
            <a:off x="8716264" y="2124154"/>
            <a:ext cx="423890" cy="547513"/>
          </a:xfrm>
          <a:custGeom>
            <a:avLst/>
            <a:gdLst>
              <a:gd name="T0" fmla="*/ 871 w 2742"/>
              <a:gd name="T1" fmla="*/ 1541 h 3541"/>
              <a:gd name="T2" fmla="*/ 871 w 2742"/>
              <a:gd name="T3" fmla="*/ 1791 h 3541"/>
              <a:gd name="T4" fmla="*/ 1871 w 2742"/>
              <a:gd name="T5" fmla="*/ 1541 h 3541"/>
              <a:gd name="T6" fmla="*/ 1871 w 2742"/>
              <a:gd name="T7" fmla="*/ 1791 h 3541"/>
              <a:gd name="T8" fmla="*/ 0 w 2742"/>
              <a:gd name="T9" fmla="*/ 1541 h 3541"/>
              <a:gd name="T10" fmla="*/ 0 w 2742"/>
              <a:gd name="T11" fmla="*/ 2041 h 3541"/>
              <a:gd name="T12" fmla="*/ 2742 w 2742"/>
              <a:gd name="T13" fmla="*/ 1541 h 3541"/>
              <a:gd name="T14" fmla="*/ 2742 w 2742"/>
              <a:gd name="T15" fmla="*/ 2041 h 3541"/>
              <a:gd name="T16" fmla="*/ 1371 w 2742"/>
              <a:gd name="T17" fmla="*/ 339 h 3541"/>
              <a:gd name="T18" fmla="*/ 1371 w 2742"/>
              <a:gd name="T19" fmla="*/ 916 h 3541"/>
              <a:gd name="T20" fmla="*/ 1121 w 2742"/>
              <a:gd name="T21" fmla="*/ 2916 h 3541"/>
              <a:gd name="T22" fmla="*/ 1121 w 2742"/>
              <a:gd name="T23" fmla="*/ 3541 h 3541"/>
              <a:gd name="T24" fmla="*/ 1809 w 2742"/>
              <a:gd name="T25" fmla="*/ 2916 h 3541"/>
              <a:gd name="T26" fmla="*/ 2371 w 2742"/>
              <a:gd name="T27" fmla="*/ 2916 h 3541"/>
              <a:gd name="T28" fmla="*/ 2621 w 2742"/>
              <a:gd name="T29" fmla="*/ 2666 h 3541"/>
              <a:gd name="T30" fmla="*/ 2621 w 2742"/>
              <a:gd name="T31" fmla="*/ 1166 h 3541"/>
              <a:gd name="T32" fmla="*/ 2371 w 2742"/>
              <a:gd name="T33" fmla="*/ 916 h 3541"/>
              <a:gd name="T34" fmla="*/ 371 w 2742"/>
              <a:gd name="T35" fmla="*/ 916 h 3541"/>
              <a:gd name="T36" fmla="*/ 121 w 2742"/>
              <a:gd name="T37" fmla="*/ 1166 h 3541"/>
              <a:gd name="T38" fmla="*/ 121 w 2742"/>
              <a:gd name="T39" fmla="*/ 2666 h 3541"/>
              <a:gd name="T40" fmla="*/ 371 w 2742"/>
              <a:gd name="T41" fmla="*/ 2916 h 3541"/>
              <a:gd name="T42" fmla="*/ 1121 w 2742"/>
              <a:gd name="T43" fmla="*/ 2916 h 3541"/>
              <a:gd name="T44" fmla="*/ 1371 w 2742"/>
              <a:gd name="T45" fmla="*/ 0 h 3541"/>
              <a:gd name="T46" fmla="*/ 1205 w 2742"/>
              <a:gd name="T47" fmla="*/ 166 h 3541"/>
              <a:gd name="T48" fmla="*/ 1371 w 2742"/>
              <a:gd name="T49" fmla="*/ 332 h 3541"/>
              <a:gd name="T50" fmla="*/ 1537 w 2742"/>
              <a:gd name="T51" fmla="*/ 166 h 3541"/>
              <a:gd name="T52" fmla="*/ 1371 w 2742"/>
              <a:gd name="T53" fmla="*/ 0 h 3541"/>
              <a:gd name="T54" fmla="*/ 746 w 2742"/>
              <a:gd name="T55" fmla="*/ 2157 h 3541"/>
              <a:gd name="T56" fmla="*/ 1996 w 2742"/>
              <a:gd name="T57" fmla="*/ 2157 h 3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42" h="3541">
                <a:moveTo>
                  <a:pt x="871" y="1541"/>
                </a:moveTo>
                <a:cubicBezTo>
                  <a:pt x="871" y="1791"/>
                  <a:pt x="871" y="1791"/>
                  <a:pt x="871" y="1791"/>
                </a:cubicBezTo>
                <a:moveTo>
                  <a:pt x="1871" y="1541"/>
                </a:moveTo>
                <a:cubicBezTo>
                  <a:pt x="1871" y="1791"/>
                  <a:pt x="1871" y="1791"/>
                  <a:pt x="1871" y="1791"/>
                </a:cubicBezTo>
                <a:moveTo>
                  <a:pt x="0" y="1541"/>
                </a:moveTo>
                <a:cubicBezTo>
                  <a:pt x="0" y="2041"/>
                  <a:pt x="0" y="2041"/>
                  <a:pt x="0" y="2041"/>
                </a:cubicBezTo>
                <a:moveTo>
                  <a:pt x="2742" y="1541"/>
                </a:moveTo>
                <a:cubicBezTo>
                  <a:pt x="2742" y="2041"/>
                  <a:pt x="2742" y="2041"/>
                  <a:pt x="2742" y="2041"/>
                </a:cubicBezTo>
                <a:moveTo>
                  <a:pt x="1371" y="339"/>
                </a:moveTo>
                <a:cubicBezTo>
                  <a:pt x="1371" y="916"/>
                  <a:pt x="1371" y="916"/>
                  <a:pt x="1371" y="916"/>
                </a:cubicBezTo>
                <a:moveTo>
                  <a:pt x="1121" y="2916"/>
                </a:moveTo>
                <a:cubicBezTo>
                  <a:pt x="1121" y="3541"/>
                  <a:pt x="1121" y="3541"/>
                  <a:pt x="1121" y="3541"/>
                </a:cubicBezTo>
                <a:cubicBezTo>
                  <a:pt x="1809" y="2916"/>
                  <a:pt x="1809" y="2916"/>
                  <a:pt x="1809" y="2916"/>
                </a:cubicBezTo>
                <a:cubicBezTo>
                  <a:pt x="2371" y="2916"/>
                  <a:pt x="2371" y="2916"/>
                  <a:pt x="2371" y="2916"/>
                </a:cubicBezTo>
                <a:cubicBezTo>
                  <a:pt x="2509" y="2916"/>
                  <a:pt x="2621" y="2804"/>
                  <a:pt x="2621" y="2666"/>
                </a:cubicBezTo>
                <a:cubicBezTo>
                  <a:pt x="2621" y="1166"/>
                  <a:pt x="2621" y="1166"/>
                  <a:pt x="2621" y="1166"/>
                </a:cubicBezTo>
                <a:cubicBezTo>
                  <a:pt x="2621" y="1028"/>
                  <a:pt x="2509" y="916"/>
                  <a:pt x="2371" y="916"/>
                </a:cubicBezTo>
                <a:cubicBezTo>
                  <a:pt x="371" y="916"/>
                  <a:pt x="371" y="916"/>
                  <a:pt x="371" y="916"/>
                </a:cubicBezTo>
                <a:cubicBezTo>
                  <a:pt x="233" y="916"/>
                  <a:pt x="121" y="1028"/>
                  <a:pt x="121" y="1166"/>
                </a:cubicBezTo>
                <a:cubicBezTo>
                  <a:pt x="121" y="2666"/>
                  <a:pt x="121" y="2666"/>
                  <a:pt x="121" y="2666"/>
                </a:cubicBezTo>
                <a:cubicBezTo>
                  <a:pt x="121" y="2804"/>
                  <a:pt x="233" y="2916"/>
                  <a:pt x="371" y="2916"/>
                </a:cubicBezTo>
                <a:lnTo>
                  <a:pt x="1121" y="2916"/>
                </a:lnTo>
                <a:close/>
                <a:moveTo>
                  <a:pt x="1371" y="0"/>
                </a:moveTo>
                <a:cubicBezTo>
                  <a:pt x="1279" y="0"/>
                  <a:pt x="1205" y="74"/>
                  <a:pt x="1205" y="166"/>
                </a:cubicBezTo>
                <a:cubicBezTo>
                  <a:pt x="1205" y="258"/>
                  <a:pt x="1279" y="332"/>
                  <a:pt x="1371" y="332"/>
                </a:cubicBezTo>
                <a:cubicBezTo>
                  <a:pt x="1463" y="332"/>
                  <a:pt x="1537" y="258"/>
                  <a:pt x="1537" y="166"/>
                </a:cubicBezTo>
                <a:cubicBezTo>
                  <a:pt x="1537" y="74"/>
                  <a:pt x="1463" y="0"/>
                  <a:pt x="1371" y="0"/>
                </a:cubicBezTo>
                <a:close/>
                <a:moveTo>
                  <a:pt x="746" y="2157"/>
                </a:moveTo>
                <a:cubicBezTo>
                  <a:pt x="1091" y="2502"/>
                  <a:pt x="1651" y="2502"/>
                  <a:pt x="1996" y="2157"/>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1A1A1A"/>
              </a:solidFill>
              <a:effectLst/>
              <a:uLnTx/>
              <a:uFillTx/>
              <a:latin typeface="Segoe UI"/>
              <a:ea typeface="+mn-ea"/>
              <a:cs typeface="+mn-cs"/>
            </a:endParaRPr>
          </a:p>
        </p:txBody>
      </p:sp>
      <p:sp>
        <p:nvSpPr>
          <p:cNvPr id="11" name="Devices3_EA6C" title="Icon of a cellphone in front of a monitor">
            <a:extLst>
              <a:ext uri="{FF2B5EF4-FFF2-40B4-BE49-F238E27FC236}">
                <a16:creationId xmlns:a16="http://schemas.microsoft.com/office/drawing/2014/main" id="{68DABF5F-4851-4396-BE2F-286919475C47}"/>
              </a:ext>
            </a:extLst>
          </p:cNvPr>
          <p:cNvSpPr>
            <a:spLocks noChangeAspect="1" noEditPoints="1"/>
          </p:cNvSpPr>
          <p:nvPr/>
        </p:nvSpPr>
        <p:spPr bwMode="auto">
          <a:xfrm>
            <a:off x="4954997" y="2280605"/>
            <a:ext cx="526254" cy="364578"/>
          </a:xfrm>
          <a:custGeom>
            <a:avLst/>
            <a:gdLst>
              <a:gd name="T0" fmla="*/ 1320 w 5719"/>
              <a:gd name="T1" fmla="*/ 3962 h 3962"/>
              <a:gd name="T2" fmla="*/ 0 w 5719"/>
              <a:gd name="T3" fmla="*/ 3962 h 3962"/>
              <a:gd name="T4" fmla="*/ 0 w 5719"/>
              <a:gd name="T5" fmla="*/ 1761 h 3962"/>
              <a:gd name="T6" fmla="*/ 1320 w 5719"/>
              <a:gd name="T7" fmla="*/ 1761 h 3962"/>
              <a:gd name="T8" fmla="*/ 1320 w 5719"/>
              <a:gd name="T9" fmla="*/ 3962 h 3962"/>
              <a:gd name="T10" fmla="*/ 1320 w 5719"/>
              <a:gd name="T11" fmla="*/ 3081 h 3962"/>
              <a:gd name="T12" fmla="*/ 5719 w 5719"/>
              <a:gd name="T13" fmla="*/ 3081 h 3962"/>
              <a:gd name="T14" fmla="*/ 5719 w 5719"/>
              <a:gd name="T15" fmla="*/ 0 h 3962"/>
              <a:gd name="T16" fmla="*/ 440 w 5719"/>
              <a:gd name="T17" fmla="*/ 0 h 3962"/>
              <a:gd name="T18" fmla="*/ 440 w 5719"/>
              <a:gd name="T19" fmla="*/ 1761 h 3962"/>
              <a:gd name="T20" fmla="*/ 3080 w 5719"/>
              <a:gd name="T21" fmla="*/ 3962 h 3962"/>
              <a:gd name="T22" fmla="*/ 3080 w 5719"/>
              <a:gd name="T23" fmla="*/ 3081 h 3962"/>
              <a:gd name="T24" fmla="*/ 4180 w 5719"/>
              <a:gd name="T25" fmla="*/ 3962 h 3962"/>
              <a:gd name="T26" fmla="*/ 1980 w 5719"/>
              <a:gd name="T27" fmla="*/ 3962 h 39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19" h="3962">
                <a:moveTo>
                  <a:pt x="1320" y="3962"/>
                </a:moveTo>
                <a:lnTo>
                  <a:pt x="0" y="3962"/>
                </a:lnTo>
                <a:lnTo>
                  <a:pt x="0" y="1761"/>
                </a:lnTo>
                <a:lnTo>
                  <a:pt x="1320" y="1761"/>
                </a:lnTo>
                <a:lnTo>
                  <a:pt x="1320" y="3962"/>
                </a:lnTo>
                <a:moveTo>
                  <a:pt x="1320" y="3081"/>
                </a:moveTo>
                <a:lnTo>
                  <a:pt x="5719" y="3081"/>
                </a:lnTo>
                <a:lnTo>
                  <a:pt x="5719" y="0"/>
                </a:lnTo>
                <a:lnTo>
                  <a:pt x="440" y="0"/>
                </a:lnTo>
                <a:lnTo>
                  <a:pt x="440" y="1761"/>
                </a:lnTo>
                <a:moveTo>
                  <a:pt x="3080" y="3962"/>
                </a:moveTo>
                <a:lnTo>
                  <a:pt x="3080" y="3081"/>
                </a:lnTo>
                <a:moveTo>
                  <a:pt x="4180" y="3962"/>
                </a:moveTo>
                <a:lnTo>
                  <a:pt x="1980" y="3962"/>
                </a:ln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2" name="target_2" title="Icon of a target with an arrow hitting the bullseye">
            <a:extLst>
              <a:ext uri="{FF2B5EF4-FFF2-40B4-BE49-F238E27FC236}">
                <a16:creationId xmlns:a16="http://schemas.microsoft.com/office/drawing/2014/main" id="{A14A3EB0-EFA9-4173-9AA2-B64E9680DF1E}"/>
              </a:ext>
            </a:extLst>
          </p:cNvPr>
          <p:cNvSpPr>
            <a:spLocks noChangeAspect="1" noEditPoints="1"/>
          </p:cNvSpPr>
          <p:nvPr/>
        </p:nvSpPr>
        <p:spPr bwMode="auto">
          <a:xfrm>
            <a:off x="1176526" y="2193350"/>
            <a:ext cx="474993" cy="473099"/>
          </a:xfrm>
          <a:custGeom>
            <a:avLst/>
            <a:gdLst>
              <a:gd name="T0" fmla="*/ 314 w 346"/>
              <a:gd name="T1" fmla="*/ 73 h 346"/>
              <a:gd name="T2" fmla="*/ 346 w 346"/>
              <a:gd name="T3" fmla="*/ 173 h 346"/>
              <a:gd name="T4" fmla="*/ 173 w 346"/>
              <a:gd name="T5" fmla="*/ 346 h 346"/>
              <a:gd name="T6" fmla="*/ 0 w 346"/>
              <a:gd name="T7" fmla="*/ 173 h 346"/>
              <a:gd name="T8" fmla="*/ 173 w 346"/>
              <a:gd name="T9" fmla="*/ 0 h 346"/>
              <a:gd name="T10" fmla="*/ 269 w 346"/>
              <a:gd name="T11" fmla="*/ 30 h 346"/>
              <a:gd name="T12" fmla="*/ 173 w 346"/>
              <a:gd name="T13" fmla="*/ 274 h 346"/>
              <a:gd name="T14" fmla="*/ 274 w 346"/>
              <a:gd name="T15" fmla="*/ 173 h 346"/>
              <a:gd name="T16" fmla="*/ 173 w 346"/>
              <a:gd name="T17" fmla="*/ 72 h 346"/>
              <a:gd name="T18" fmla="*/ 72 w 346"/>
              <a:gd name="T19" fmla="*/ 173 h 346"/>
              <a:gd name="T20" fmla="*/ 173 w 346"/>
              <a:gd name="T21" fmla="*/ 274 h 346"/>
              <a:gd name="T22" fmla="*/ 173 w 346"/>
              <a:gd name="T23" fmla="*/ 203 h 346"/>
              <a:gd name="T24" fmla="*/ 203 w 346"/>
              <a:gd name="T25" fmla="*/ 173 h 346"/>
              <a:gd name="T26" fmla="*/ 173 w 346"/>
              <a:gd name="T27" fmla="*/ 143 h 346"/>
              <a:gd name="T28" fmla="*/ 143 w 346"/>
              <a:gd name="T29" fmla="*/ 173 h 346"/>
              <a:gd name="T30" fmla="*/ 173 w 346"/>
              <a:gd name="T31" fmla="*/ 203 h 346"/>
              <a:gd name="T32" fmla="*/ 173 w 346"/>
              <a:gd name="T33" fmla="*/ 173 h 346"/>
              <a:gd name="T34" fmla="*/ 241 w 346"/>
              <a:gd name="T35" fmla="*/ 99 h 346"/>
              <a:gd name="T36" fmla="*/ 334 w 346"/>
              <a:gd name="T37" fmla="*/ 54 h 346"/>
              <a:gd name="T38" fmla="*/ 291 w 346"/>
              <a:gd name="T39" fmla="*/ 54 h 346"/>
              <a:gd name="T40" fmla="*/ 291 w 346"/>
              <a:gd name="T41" fmla="*/ 10 h 346"/>
              <a:gd name="T42" fmla="*/ 241 w 346"/>
              <a:gd name="T43" fmla="*/ 56 h 346"/>
              <a:gd name="T44" fmla="*/ 241 w 346"/>
              <a:gd name="T45" fmla="*/ 99 h 346"/>
              <a:gd name="T46" fmla="*/ 285 w 346"/>
              <a:gd name="T47" fmla="*/ 99 h 346"/>
              <a:gd name="T48" fmla="*/ 334 w 346"/>
              <a:gd name="T49" fmla="*/ 5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46">
                <a:moveTo>
                  <a:pt x="314" y="73"/>
                </a:moveTo>
                <a:cubicBezTo>
                  <a:pt x="334" y="101"/>
                  <a:pt x="346" y="136"/>
                  <a:pt x="346" y="173"/>
                </a:cubicBezTo>
                <a:cubicBezTo>
                  <a:pt x="346" y="268"/>
                  <a:pt x="268" y="346"/>
                  <a:pt x="173" y="346"/>
                </a:cubicBezTo>
                <a:cubicBezTo>
                  <a:pt x="78" y="346"/>
                  <a:pt x="0" y="268"/>
                  <a:pt x="0" y="173"/>
                </a:cubicBezTo>
                <a:cubicBezTo>
                  <a:pt x="0" y="78"/>
                  <a:pt x="78" y="0"/>
                  <a:pt x="173" y="0"/>
                </a:cubicBezTo>
                <a:cubicBezTo>
                  <a:pt x="209" y="0"/>
                  <a:pt x="242" y="11"/>
                  <a:pt x="269" y="30"/>
                </a:cubicBezTo>
                <a:moveTo>
                  <a:pt x="173" y="274"/>
                </a:moveTo>
                <a:cubicBezTo>
                  <a:pt x="229" y="274"/>
                  <a:pt x="274" y="229"/>
                  <a:pt x="274" y="173"/>
                </a:cubicBezTo>
                <a:cubicBezTo>
                  <a:pt x="274" y="117"/>
                  <a:pt x="229" y="72"/>
                  <a:pt x="173" y="72"/>
                </a:cubicBezTo>
                <a:cubicBezTo>
                  <a:pt x="117" y="72"/>
                  <a:pt x="72" y="117"/>
                  <a:pt x="72" y="173"/>
                </a:cubicBezTo>
                <a:cubicBezTo>
                  <a:pt x="72" y="229"/>
                  <a:pt x="117" y="274"/>
                  <a:pt x="173" y="274"/>
                </a:cubicBezTo>
                <a:close/>
                <a:moveTo>
                  <a:pt x="173" y="203"/>
                </a:moveTo>
                <a:cubicBezTo>
                  <a:pt x="190" y="203"/>
                  <a:pt x="203" y="190"/>
                  <a:pt x="203" y="173"/>
                </a:cubicBezTo>
                <a:cubicBezTo>
                  <a:pt x="203" y="156"/>
                  <a:pt x="190" y="143"/>
                  <a:pt x="173" y="143"/>
                </a:cubicBezTo>
                <a:cubicBezTo>
                  <a:pt x="156" y="143"/>
                  <a:pt x="143" y="156"/>
                  <a:pt x="143" y="173"/>
                </a:cubicBezTo>
                <a:cubicBezTo>
                  <a:pt x="143" y="190"/>
                  <a:pt x="156" y="203"/>
                  <a:pt x="173" y="203"/>
                </a:cubicBezTo>
                <a:close/>
                <a:moveTo>
                  <a:pt x="173" y="173"/>
                </a:moveTo>
                <a:cubicBezTo>
                  <a:pt x="241" y="99"/>
                  <a:pt x="241" y="99"/>
                  <a:pt x="241" y="99"/>
                </a:cubicBezTo>
                <a:moveTo>
                  <a:pt x="334" y="54"/>
                </a:moveTo>
                <a:cubicBezTo>
                  <a:pt x="291" y="54"/>
                  <a:pt x="291" y="54"/>
                  <a:pt x="291" y="54"/>
                </a:cubicBezTo>
                <a:cubicBezTo>
                  <a:pt x="291" y="10"/>
                  <a:pt x="291" y="10"/>
                  <a:pt x="291" y="10"/>
                </a:cubicBezTo>
                <a:cubicBezTo>
                  <a:pt x="241" y="56"/>
                  <a:pt x="241" y="56"/>
                  <a:pt x="241" y="56"/>
                </a:cubicBezTo>
                <a:cubicBezTo>
                  <a:pt x="241" y="99"/>
                  <a:pt x="241" y="99"/>
                  <a:pt x="241" y="99"/>
                </a:cubicBezTo>
                <a:cubicBezTo>
                  <a:pt x="285" y="99"/>
                  <a:pt x="285" y="99"/>
                  <a:pt x="285" y="99"/>
                </a:cubicBezTo>
                <a:lnTo>
                  <a:pt x="334" y="54"/>
                </a:lnTo>
                <a:close/>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2" name="Rectangle 1">
            <a:extLst>
              <a:ext uri="{FF2B5EF4-FFF2-40B4-BE49-F238E27FC236}">
                <a16:creationId xmlns:a16="http://schemas.microsoft.com/office/drawing/2014/main" id="{B9FCFCBE-ABEE-4115-9417-CDCFB0E84158}"/>
              </a:ext>
            </a:extLst>
          </p:cNvPr>
          <p:cNvSpPr/>
          <p:nvPr/>
        </p:nvSpPr>
        <p:spPr bwMode="auto">
          <a:xfrm>
            <a:off x="10206789" y="5994689"/>
            <a:ext cx="1985211" cy="86331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AU"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Tree>
    <p:extLst>
      <p:ext uri="{BB962C8B-B14F-4D97-AF65-F5344CB8AC3E}">
        <p14:creationId xmlns:p14="http://schemas.microsoft.com/office/powerpoint/2010/main" val="52453279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6C0C1E11-702D-4551-8619-46182D590BBD}"/>
              </a:ext>
            </a:extLst>
          </p:cNvPr>
          <p:cNvSpPr txBox="1">
            <a:spLocks/>
          </p:cNvSpPr>
          <p:nvPr/>
        </p:nvSpPr>
        <p:spPr>
          <a:xfrm>
            <a:off x="588263" y="457200"/>
            <a:ext cx="11018520" cy="984885"/>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dirty="0">
                <a:ln w="3175">
                  <a:noFill/>
                </a:ln>
                <a:gradFill>
                  <a:gsLst>
                    <a:gs pos="1250">
                      <a:srgbClr val="1A1A1A"/>
                    </a:gs>
                    <a:gs pos="100000">
                      <a:srgbClr val="1A1A1A"/>
                    </a:gs>
                  </a:gsLst>
                  <a:lin ang="5400000" scaled="0"/>
                </a:gradFill>
                <a:effectLst/>
                <a:uLnTx/>
                <a:uFillTx/>
                <a:latin typeface="Calibri Light" panose="020F0302020204030204"/>
                <a:ea typeface="+mn-ea"/>
                <a:cs typeface="Segoe UI" pitchFamily="34" charset="0"/>
              </a:rPr>
              <a:t>How to build a bot: </a:t>
            </a:r>
            <a:r>
              <a:rPr kumimoji="0" lang="en-US" sz="3600" b="1" i="0" u="none" strike="noStrike" kern="1200" cap="none" spc="-50" normalizeH="0" baseline="0" noProof="0" dirty="0">
                <a:ln w="3175">
                  <a:noFill/>
                </a:ln>
                <a:gradFill>
                  <a:gsLst>
                    <a:gs pos="1250">
                      <a:srgbClr val="1A1A1A"/>
                    </a:gs>
                    <a:gs pos="100000">
                      <a:srgbClr val="1A1A1A"/>
                    </a:gs>
                  </a:gsLst>
                  <a:lin ang="5400000" scaled="0"/>
                </a:gradFill>
                <a:effectLst/>
                <a:uLnTx/>
                <a:uFillTx/>
                <a:latin typeface="Segoe UI Light" panose="020B0502040204020203" pitchFamily="34" charset="0"/>
                <a:ea typeface="+mn-ea"/>
                <a:cs typeface="Segoe UI Light" panose="020B0502040204020203" pitchFamily="34" charset="0"/>
              </a:rPr>
              <a:t>tools</a:t>
            </a:r>
            <a:r>
              <a:rPr kumimoji="0" lang="en-US" sz="3600" b="0" i="0" u="none" strike="noStrike" kern="1200" cap="none" spc="-50" normalizeH="0" baseline="0" noProof="0" dirty="0">
                <a:ln w="3175">
                  <a:noFill/>
                </a:ln>
                <a:gradFill>
                  <a:gsLst>
                    <a:gs pos="1250">
                      <a:srgbClr val="1A1A1A"/>
                    </a:gs>
                    <a:gs pos="100000">
                      <a:srgbClr val="1A1A1A"/>
                    </a:gs>
                  </a:gsLst>
                  <a:lin ang="5400000" scaled="0"/>
                </a:gradFill>
                <a:effectLst/>
                <a:uLnTx/>
                <a:uFillTx/>
                <a:latin typeface="Calibri Light" panose="020F0302020204030204"/>
                <a:ea typeface="+mn-ea"/>
                <a:cs typeface="Segoe UI" pitchFamily="34" charset="0"/>
              </a:rPr>
              <a:t> </a:t>
            </a:r>
          </a:p>
          <a:p>
            <a:pPr marL="0" marR="0" lvl="0" indent="0" algn="l" defTabSz="932742" rtl="0" eaLnBrk="1" fontAlgn="auto" latinLnBrk="0" hangingPunct="1">
              <a:lnSpc>
                <a:spcPct val="100000"/>
              </a:lnSpc>
              <a:spcBef>
                <a:spcPct val="0"/>
              </a:spcBef>
              <a:spcAft>
                <a:spcPts val="0"/>
              </a:spcAft>
              <a:buClrTx/>
              <a:buSzTx/>
              <a:buFontTx/>
              <a:buNone/>
              <a:tabLst/>
              <a:defRPr/>
            </a:pPr>
            <a:r>
              <a:rPr kumimoji="0" lang="en-IN" sz="2800" b="0" i="0" u="none" strike="noStrike" kern="1200" cap="none" spc="-40" normalizeH="0" baseline="0" noProof="0" dirty="0">
                <a:ln w="3175">
                  <a:noFill/>
                </a:ln>
                <a:gradFill>
                  <a:gsLst>
                    <a:gs pos="36713">
                      <a:srgbClr val="0078D4"/>
                    </a:gs>
                    <a:gs pos="54000">
                      <a:srgbClr val="0078D4"/>
                    </a:gs>
                  </a:gsLst>
                  <a:lin ang="5400000" scaled="0"/>
                </a:gradFill>
                <a:effectLst/>
                <a:uLnTx/>
                <a:uFillTx/>
                <a:latin typeface="Segoe UI Semibold"/>
                <a:ea typeface="+mn-ea"/>
                <a:cs typeface="Segoe UI" pitchFamily="34" charset="0"/>
              </a:rPr>
              <a:t>Microsoft Bot framework</a:t>
            </a:r>
            <a:endParaRPr kumimoji="0" lang="en-IN" sz="3600" b="0" i="0" u="none" strike="noStrike" kern="1200" cap="none" spc="-40" normalizeH="0" baseline="0" noProof="0" dirty="0">
              <a:ln w="3175">
                <a:noFill/>
              </a:ln>
              <a:gradFill>
                <a:gsLst>
                  <a:gs pos="36713">
                    <a:srgbClr val="0078D4"/>
                  </a:gs>
                  <a:gs pos="54000">
                    <a:srgbClr val="0078D4"/>
                  </a:gs>
                </a:gsLst>
                <a:lin ang="5400000" scaled="0"/>
              </a:gradFill>
              <a:effectLst/>
              <a:uLnTx/>
              <a:uFillTx/>
              <a:latin typeface="Segoe UI Semibold"/>
              <a:ea typeface="+mn-ea"/>
              <a:cs typeface="Segoe UI" pitchFamily="34" charset="0"/>
            </a:endParaRPr>
          </a:p>
        </p:txBody>
      </p:sp>
      <p:sp>
        <p:nvSpPr>
          <p:cNvPr id="3" name="Rectangle 2">
            <a:extLst>
              <a:ext uri="{FF2B5EF4-FFF2-40B4-BE49-F238E27FC236}">
                <a16:creationId xmlns:a16="http://schemas.microsoft.com/office/drawing/2014/main" id="{187C9113-E29C-4C60-8AE5-8D7F86502C04}"/>
              </a:ext>
            </a:extLst>
          </p:cNvPr>
          <p:cNvSpPr/>
          <p:nvPr/>
        </p:nvSpPr>
        <p:spPr bwMode="auto">
          <a:xfrm>
            <a:off x="584200" y="1648459"/>
            <a:ext cx="11018520" cy="4485304"/>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 name="IoT" title="Icon of five circles that all connect to a center circle">
            <a:extLst>
              <a:ext uri="{FF2B5EF4-FFF2-40B4-BE49-F238E27FC236}">
                <a16:creationId xmlns:a16="http://schemas.microsoft.com/office/drawing/2014/main" id="{5423E2A9-E7AC-4D14-A4B7-417B3C27C2A8}"/>
              </a:ext>
            </a:extLst>
          </p:cNvPr>
          <p:cNvSpPr>
            <a:spLocks noChangeAspect="1" noEditPoints="1"/>
          </p:cNvSpPr>
          <p:nvPr/>
        </p:nvSpPr>
        <p:spPr bwMode="auto">
          <a:xfrm>
            <a:off x="8152846" y="2158876"/>
            <a:ext cx="496943" cy="497739"/>
          </a:xfrm>
          <a:custGeom>
            <a:avLst/>
            <a:gdLst>
              <a:gd name="T0" fmla="*/ 235 w 352"/>
              <a:gd name="T1" fmla="*/ 176 h 352"/>
              <a:gd name="T2" fmla="*/ 176 w 352"/>
              <a:gd name="T3" fmla="*/ 235 h 352"/>
              <a:gd name="T4" fmla="*/ 117 w 352"/>
              <a:gd name="T5" fmla="*/ 176 h 352"/>
              <a:gd name="T6" fmla="*/ 176 w 352"/>
              <a:gd name="T7" fmla="*/ 117 h 352"/>
              <a:gd name="T8" fmla="*/ 235 w 352"/>
              <a:gd name="T9" fmla="*/ 176 h 352"/>
              <a:gd name="T10" fmla="*/ 270 w 352"/>
              <a:gd name="T11" fmla="*/ 0 h 352"/>
              <a:gd name="T12" fmla="*/ 235 w 352"/>
              <a:gd name="T13" fmla="*/ 35 h 352"/>
              <a:gd name="T14" fmla="*/ 270 w 352"/>
              <a:gd name="T15" fmla="*/ 70 h 352"/>
              <a:gd name="T16" fmla="*/ 305 w 352"/>
              <a:gd name="T17" fmla="*/ 35 h 352"/>
              <a:gd name="T18" fmla="*/ 270 w 352"/>
              <a:gd name="T19" fmla="*/ 0 h 352"/>
              <a:gd name="T20" fmla="*/ 82 w 352"/>
              <a:gd name="T21" fmla="*/ 23 h 352"/>
              <a:gd name="T22" fmla="*/ 47 w 352"/>
              <a:gd name="T23" fmla="*/ 59 h 352"/>
              <a:gd name="T24" fmla="*/ 82 w 352"/>
              <a:gd name="T25" fmla="*/ 94 h 352"/>
              <a:gd name="T26" fmla="*/ 117 w 352"/>
              <a:gd name="T27" fmla="*/ 59 h 352"/>
              <a:gd name="T28" fmla="*/ 82 w 352"/>
              <a:gd name="T29" fmla="*/ 23 h 352"/>
              <a:gd name="T30" fmla="*/ 35 w 352"/>
              <a:gd name="T31" fmla="*/ 211 h 352"/>
              <a:gd name="T32" fmla="*/ 0 w 352"/>
              <a:gd name="T33" fmla="*/ 246 h 352"/>
              <a:gd name="T34" fmla="*/ 35 w 352"/>
              <a:gd name="T35" fmla="*/ 282 h 352"/>
              <a:gd name="T36" fmla="*/ 70 w 352"/>
              <a:gd name="T37" fmla="*/ 246 h 352"/>
              <a:gd name="T38" fmla="*/ 35 w 352"/>
              <a:gd name="T39" fmla="*/ 211 h 352"/>
              <a:gd name="T40" fmla="*/ 223 w 352"/>
              <a:gd name="T41" fmla="*/ 282 h 352"/>
              <a:gd name="T42" fmla="*/ 188 w 352"/>
              <a:gd name="T43" fmla="*/ 317 h 352"/>
              <a:gd name="T44" fmla="*/ 223 w 352"/>
              <a:gd name="T45" fmla="*/ 352 h 352"/>
              <a:gd name="T46" fmla="*/ 258 w 352"/>
              <a:gd name="T47" fmla="*/ 317 h 352"/>
              <a:gd name="T48" fmla="*/ 223 w 352"/>
              <a:gd name="T49" fmla="*/ 282 h 352"/>
              <a:gd name="T50" fmla="*/ 317 w 352"/>
              <a:gd name="T51" fmla="*/ 164 h 352"/>
              <a:gd name="T52" fmla="*/ 282 w 352"/>
              <a:gd name="T53" fmla="*/ 199 h 352"/>
              <a:gd name="T54" fmla="*/ 317 w 352"/>
              <a:gd name="T55" fmla="*/ 235 h 352"/>
              <a:gd name="T56" fmla="*/ 352 w 352"/>
              <a:gd name="T57" fmla="*/ 199 h 352"/>
              <a:gd name="T58" fmla="*/ 317 w 352"/>
              <a:gd name="T59" fmla="*/ 164 h 352"/>
              <a:gd name="T60" fmla="*/ 250 w 352"/>
              <a:gd name="T61" fmla="*/ 64 h 352"/>
              <a:gd name="T62" fmla="*/ 209 w 352"/>
              <a:gd name="T63" fmla="*/ 127 h 352"/>
              <a:gd name="T64" fmla="*/ 139 w 352"/>
              <a:gd name="T65" fmla="*/ 130 h 352"/>
              <a:gd name="T66" fmla="*/ 104 w 352"/>
              <a:gd name="T67" fmla="*/ 86 h 352"/>
              <a:gd name="T68" fmla="*/ 67 w 352"/>
              <a:gd name="T69" fmla="*/ 231 h 352"/>
              <a:gd name="T70" fmla="*/ 124 w 352"/>
              <a:gd name="T71" fmla="*/ 202 h 352"/>
              <a:gd name="T72" fmla="*/ 212 w 352"/>
              <a:gd name="T73" fmla="*/ 283 h 352"/>
              <a:gd name="T74" fmla="*/ 195 w 352"/>
              <a:gd name="T75" fmla="*/ 232 h 352"/>
              <a:gd name="T76" fmla="*/ 234 w 352"/>
              <a:gd name="T77" fmla="*/ 186 h 352"/>
              <a:gd name="T78" fmla="*/ 282 w 352"/>
              <a:gd name="T79" fmla="*/ 194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2" h="352">
                <a:moveTo>
                  <a:pt x="235" y="176"/>
                </a:moveTo>
                <a:cubicBezTo>
                  <a:pt x="235" y="208"/>
                  <a:pt x="208" y="235"/>
                  <a:pt x="176" y="235"/>
                </a:cubicBezTo>
                <a:cubicBezTo>
                  <a:pt x="144" y="235"/>
                  <a:pt x="117" y="208"/>
                  <a:pt x="117" y="176"/>
                </a:cubicBezTo>
                <a:cubicBezTo>
                  <a:pt x="117" y="144"/>
                  <a:pt x="144" y="117"/>
                  <a:pt x="176" y="117"/>
                </a:cubicBezTo>
                <a:cubicBezTo>
                  <a:pt x="208" y="117"/>
                  <a:pt x="235" y="144"/>
                  <a:pt x="235" y="176"/>
                </a:cubicBezTo>
                <a:close/>
                <a:moveTo>
                  <a:pt x="270" y="0"/>
                </a:moveTo>
                <a:cubicBezTo>
                  <a:pt x="250" y="0"/>
                  <a:pt x="235" y="16"/>
                  <a:pt x="235" y="35"/>
                </a:cubicBezTo>
                <a:cubicBezTo>
                  <a:pt x="235" y="55"/>
                  <a:pt x="250" y="70"/>
                  <a:pt x="270" y="70"/>
                </a:cubicBezTo>
                <a:cubicBezTo>
                  <a:pt x="289" y="70"/>
                  <a:pt x="305" y="55"/>
                  <a:pt x="305" y="35"/>
                </a:cubicBezTo>
                <a:cubicBezTo>
                  <a:pt x="305" y="16"/>
                  <a:pt x="289" y="0"/>
                  <a:pt x="270" y="0"/>
                </a:cubicBezTo>
                <a:close/>
                <a:moveTo>
                  <a:pt x="82" y="23"/>
                </a:moveTo>
                <a:cubicBezTo>
                  <a:pt x="63" y="23"/>
                  <a:pt x="47" y="39"/>
                  <a:pt x="47" y="59"/>
                </a:cubicBezTo>
                <a:cubicBezTo>
                  <a:pt x="47" y="78"/>
                  <a:pt x="63" y="94"/>
                  <a:pt x="82" y="94"/>
                </a:cubicBezTo>
                <a:cubicBezTo>
                  <a:pt x="102" y="94"/>
                  <a:pt x="117" y="78"/>
                  <a:pt x="117" y="59"/>
                </a:cubicBezTo>
                <a:cubicBezTo>
                  <a:pt x="117" y="39"/>
                  <a:pt x="102" y="23"/>
                  <a:pt x="82" y="23"/>
                </a:cubicBezTo>
                <a:close/>
                <a:moveTo>
                  <a:pt x="35" y="211"/>
                </a:moveTo>
                <a:cubicBezTo>
                  <a:pt x="16" y="211"/>
                  <a:pt x="0" y="227"/>
                  <a:pt x="0" y="246"/>
                </a:cubicBezTo>
                <a:cubicBezTo>
                  <a:pt x="0" y="266"/>
                  <a:pt x="16" y="282"/>
                  <a:pt x="35" y="282"/>
                </a:cubicBezTo>
                <a:cubicBezTo>
                  <a:pt x="55" y="282"/>
                  <a:pt x="70" y="266"/>
                  <a:pt x="70" y="246"/>
                </a:cubicBezTo>
                <a:cubicBezTo>
                  <a:pt x="70" y="227"/>
                  <a:pt x="55" y="211"/>
                  <a:pt x="35" y="211"/>
                </a:cubicBezTo>
                <a:close/>
                <a:moveTo>
                  <a:pt x="223" y="282"/>
                </a:moveTo>
                <a:cubicBezTo>
                  <a:pt x="203" y="282"/>
                  <a:pt x="188" y="297"/>
                  <a:pt x="188" y="317"/>
                </a:cubicBezTo>
                <a:cubicBezTo>
                  <a:pt x="188" y="336"/>
                  <a:pt x="203" y="352"/>
                  <a:pt x="223" y="352"/>
                </a:cubicBezTo>
                <a:cubicBezTo>
                  <a:pt x="242" y="352"/>
                  <a:pt x="258" y="336"/>
                  <a:pt x="258" y="317"/>
                </a:cubicBezTo>
                <a:cubicBezTo>
                  <a:pt x="258" y="297"/>
                  <a:pt x="242" y="282"/>
                  <a:pt x="223" y="282"/>
                </a:cubicBezTo>
                <a:close/>
                <a:moveTo>
                  <a:pt x="317" y="164"/>
                </a:moveTo>
                <a:cubicBezTo>
                  <a:pt x="297" y="164"/>
                  <a:pt x="282" y="180"/>
                  <a:pt x="282" y="199"/>
                </a:cubicBezTo>
                <a:cubicBezTo>
                  <a:pt x="282" y="219"/>
                  <a:pt x="297" y="235"/>
                  <a:pt x="317" y="235"/>
                </a:cubicBezTo>
                <a:cubicBezTo>
                  <a:pt x="336" y="235"/>
                  <a:pt x="352" y="219"/>
                  <a:pt x="352" y="199"/>
                </a:cubicBezTo>
                <a:cubicBezTo>
                  <a:pt x="352" y="180"/>
                  <a:pt x="336" y="164"/>
                  <a:pt x="317" y="164"/>
                </a:cubicBezTo>
                <a:close/>
                <a:moveTo>
                  <a:pt x="250" y="64"/>
                </a:moveTo>
                <a:cubicBezTo>
                  <a:pt x="209" y="127"/>
                  <a:pt x="209" y="127"/>
                  <a:pt x="209" y="127"/>
                </a:cubicBezTo>
                <a:moveTo>
                  <a:pt x="139" y="130"/>
                </a:moveTo>
                <a:cubicBezTo>
                  <a:pt x="104" y="86"/>
                  <a:pt x="104" y="86"/>
                  <a:pt x="104" y="86"/>
                </a:cubicBezTo>
                <a:moveTo>
                  <a:pt x="67" y="231"/>
                </a:moveTo>
                <a:cubicBezTo>
                  <a:pt x="124" y="202"/>
                  <a:pt x="124" y="202"/>
                  <a:pt x="124" y="202"/>
                </a:cubicBezTo>
                <a:moveTo>
                  <a:pt x="212" y="283"/>
                </a:moveTo>
                <a:cubicBezTo>
                  <a:pt x="195" y="232"/>
                  <a:pt x="195" y="232"/>
                  <a:pt x="195" y="232"/>
                </a:cubicBezTo>
                <a:moveTo>
                  <a:pt x="234" y="186"/>
                </a:moveTo>
                <a:cubicBezTo>
                  <a:pt x="282" y="194"/>
                  <a:pt x="282" y="194"/>
                  <a:pt x="282" y="194"/>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5" name="DeveloperTools_EC7A" title="Icon of a wrench and a screwdriver">
            <a:extLst>
              <a:ext uri="{FF2B5EF4-FFF2-40B4-BE49-F238E27FC236}">
                <a16:creationId xmlns:a16="http://schemas.microsoft.com/office/drawing/2014/main" id="{9E3501A2-69BD-42A3-A3E4-E7B96A45B4A0}"/>
              </a:ext>
            </a:extLst>
          </p:cNvPr>
          <p:cNvSpPr>
            <a:spLocks noChangeAspect="1" noEditPoints="1"/>
          </p:cNvSpPr>
          <p:nvPr/>
        </p:nvSpPr>
        <p:spPr bwMode="auto">
          <a:xfrm>
            <a:off x="607312" y="2170815"/>
            <a:ext cx="300738" cy="473861"/>
          </a:xfrm>
          <a:custGeom>
            <a:avLst/>
            <a:gdLst>
              <a:gd name="T0" fmla="*/ 765 w 2384"/>
              <a:gd name="T1" fmla="*/ 958 h 3756"/>
              <a:gd name="T2" fmla="*/ 765 w 2384"/>
              <a:gd name="T3" fmla="*/ 3500 h 3756"/>
              <a:gd name="T4" fmla="*/ 509 w 2384"/>
              <a:gd name="T5" fmla="*/ 3756 h 3756"/>
              <a:gd name="T6" fmla="*/ 509 w 2384"/>
              <a:gd name="T7" fmla="*/ 3756 h 3756"/>
              <a:gd name="T8" fmla="*/ 253 w 2384"/>
              <a:gd name="T9" fmla="*/ 3500 h 3756"/>
              <a:gd name="T10" fmla="*/ 253 w 2384"/>
              <a:gd name="T11" fmla="*/ 958 h 3756"/>
              <a:gd name="T12" fmla="*/ 0 w 2384"/>
              <a:gd name="T13" fmla="*/ 518 h 3756"/>
              <a:gd name="T14" fmla="*/ 509 w 2384"/>
              <a:gd name="T15" fmla="*/ 9 h 3756"/>
              <a:gd name="T16" fmla="*/ 1018 w 2384"/>
              <a:gd name="T17" fmla="*/ 518 h 3756"/>
              <a:gd name="T18" fmla="*/ 765 w 2384"/>
              <a:gd name="T19" fmla="*/ 958 h 3756"/>
              <a:gd name="T20" fmla="*/ 1503 w 2384"/>
              <a:gd name="T21" fmla="*/ 2012 h 3756"/>
              <a:gd name="T22" fmla="*/ 1503 w 2384"/>
              <a:gd name="T23" fmla="*/ 3500 h 3756"/>
              <a:gd name="T24" fmla="*/ 1759 w 2384"/>
              <a:gd name="T25" fmla="*/ 3756 h 3756"/>
              <a:gd name="T26" fmla="*/ 1759 w 2384"/>
              <a:gd name="T27" fmla="*/ 3756 h 3756"/>
              <a:gd name="T28" fmla="*/ 2015 w 2384"/>
              <a:gd name="T29" fmla="*/ 3500 h 3756"/>
              <a:gd name="T30" fmla="*/ 2015 w 2384"/>
              <a:gd name="T31" fmla="*/ 2012 h 3756"/>
              <a:gd name="T32" fmla="*/ 509 w 2384"/>
              <a:gd name="T33" fmla="*/ 0 h 3756"/>
              <a:gd name="T34" fmla="*/ 509 w 2384"/>
              <a:gd name="T35" fmla="*/ 509 h 3756"/>
              <a:gd name="T36" fmla="*/ 1134 w 2384"/>
              <a:gd name="T37" fmla="*/ 2012 h 3756"/>
              <a:gd name="T38" fmla="*/ 2384 w 2384"/>
              <a:gd name="T39" fmla="*/ 2012 h 3756"/>
              <a:gd name="T40" fmla="*/ 1759 w 2384"/>
              <a:gd name="T41" fmla="*/ 2012 h 3756"/>
              <a:gd name="T42" fmla="*/ 1759 w 2384"/>
              <a:gd name="T43" fmla="*/ 711 h 3756"/>
              <a:gd name="T44" fmla="*/ 2015 w 2384"/>
              <a:gd name="T45" fmla="*/ 9 h 3756"/>
              <a:gd name="T46" fmla="*/ 1503 w 2384"/>
              <a:gd name="T47" fmla="*/ 9 h 3756"/>
              <a:gd name="T48" fmla="*/ 1503 w 2384"/>
              <a:gd name="T49" fmla="*/ 510 h 3756"/>
              <a:gd name="T50" fmla="*/ 1759 w 2384"/>
              <a:gd name="T51" fmla="*/ 756 h 3756"/>
              <a:gd name="T52" fmla="*/ 2015 w 2384"/>
              <a:gd name="T53" fmla="*/ 510 h 3756"/>
              <a:gd name="T54" fmla="*/ 2015 w 2384"/>
              <a:gd name="T55" fmla="*/ 9 h 3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84" h="3756">
                <a:moveTo>
                  <a:pt x="765" y="958"/>
                </a:moveTo>
                <a:cubicBezTo>
                  <a:pt x="765" y="3500"/>
                  <a:pt x="765" y="3500"/>
                  <a:pt x="765" y="3500"/>
                </a:cubicBezTo>
                <a:cubicBezTo>
                  <a:pt x="765" y="3641"/>
                  <a:pt x="650" y="3756"/>
                  <a:pt x="509" y="3756"/>
                </a:cubicBezTo>
                <a:cubicBezTo>
                  <a:pt x="509" y="3756"/>
                  <a:pt x="509" y="3756"/>
                  <a:pt x="509" y="3756"/>
                </a:cubicBezTo>
                <a:cubicBezTo>
                  <a:pt x="368" y="3756"/>
                  <a:pt x="253" y="3641"/>
                  <a:pt x="253" y="3500"/>
                </a:cubicBezTo>
                <a:cubicBezTo>
                  <a:pt x="253" y="958"/>
                  <a:pt x="253" y="958"/>
                  <a:pt x="253" y="958"/>
                </a:cubicBezTo>
                <a:cubicBezTo>
                  <a:pt x="102" y="869"/>
                  <a:pt x="0" y="706"/>
                  <a:pt x="0" y="518"/>
                </a:cubicBezTo>
                <a:cubicBezTo>
                  <a:pt x="0" y="237"/>
                  <a:pt x="228" y="9"/>
                  <a:pt x="509" y="9"/>
                </a:cubicBezTo>
                <a:cubicBezTo>
                  <a:pt x="790" y="9"/>
                  <a:pt x="1018" y="237"/>
                  <a:pt x="1018" y="518"/>
                </a:cubicBezTo>
                <a:cubicBezTo>
                  <a:pt x="1018" y="706"/>
                  <a:pt x="916" y="869"/>
                  <a:pt x="765" y="958"/>
                </a:cubicBezTo>
                <a:close/>
                <a:moveTo>
                  <a:pt x="1503" y="2012"/>
                </a:moveTo>
                <a:cubicBezTo>
                  <a:pt x="1503" y="3500"/>
                  <a:pt x="1503" y="3500"/>
                  <a:pt x="1503" y="3500"/>
                </a:cubicBezTo>
                <a:cubicBezTo>
                  <a:pt x="1503" y="3641"/>
                  <a:pt x="1618" y="3756"/>
                  <a:pt x="1759" y="3756"/>
                </a:cubicBezTo>
                <a:cubicBezTo>
                  <a:pt x="1759" y="3756"/>
                  <a:pt x="1759" y="3756"/>
                  <a:pt x="1759" y="3756"/>
                </a:cubicBezTo>
                <a:cubicBezTo>
                  <a:pt x="1900" y="3756"/>
                  <a:pt x="2015" y="3641"/>
                  <a:pt x="2015" y="3500"/>
                </a:cubicBezTo>
                <a:cubicBezTo>
                  <a:pt x="2015" y="2012"/>
                  <a:pt x="2015" y="2012"/>
                  <a:pt x="2015" y="2012"/>
                </a:cubicBezTo>
                <a:moveTo>
                  <a:pt x="509" y="0"/>
                </a:moveTo>
                <a:cubicBezTo>
                  <a:pt x="509" y="509"/>
                  <a:pt x="509" y="509"/>
                  <a:pt x="509" y="509"/>
                </a:cubicBezTo>
                <a:moveTo>
                  <a:pt x="1134" y="2012"/>
                </a:moveTo>
                <a:cubicBezTo>
                  <a:pt x="2384" y="2012"/>
                  <a:pt x="2384" y="2012"/>
                  <a:pt x="2384" y="2012"/>
                </a:cubicBezTo>
                <a:moveTo>
                  <a:pt x="1759" y="2012"/>
                </a:moveTo>
                <a:cubicBezTo>
                  <a:pt x="1759" y="711"/>
                  <a:pt x="1759" y="711"/>
                  <a:pt x="1759" y="711"/>
                </a:cubicBezTo>
                <a:moveTo>
                  <a:pt x="2015" y="9"/>
                </a:moveTo>
                <a:cubicBezTo>
                  <a:pt x="1503" y="9"/>
                  <a:pt x="1503" y="9"/>
                  <a:pt x="1503" y="9"/>
                </a:cubicBezTo>
                <a:cubicBezTo>
                  <a:pt x="1503" y="510"/>
                  <a:pt x="1503" y="510"/>
                  <a:pt x="1503" y="510"/>
                </a:cubicBezTo>
                <a:cubicBezTo>
                  <a:pt x="1759" y="756"/>
                  <a:pt x="1759" y="756"/>
                  <a:pt x="1759" y="756"/>
                </a:cubicBezTo>
                <a:cubicBezTo>
                  <a:pt x="2015" y="510"/>
                  <a:pt x="2015" y="510"/>
                  <a:pt x="2015" y="510"/>
                </a:cubicBezTo>
                <a:lnTo>
                  <a:pt x="2015" y="9"/>
                </a:lnTo>
                <a:close/>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6" name="TextBox 5">
            <a:extLst>
              <a:ext uri="{FF2B5EF4-FFF2-40B4-BE49-F238E27FC236}">
                <a16:creationId xmlns:a16="http://schemas.microsoft.com/office/drawing/2014/main" id="{66960F82-7749-44DB-99DB-38E45062699B}"/>
              </a:ext>
            </a:extLst>
          </p:cNvPr>
          <p:cNvSpPr txBox="1"/>
          <p:nvPr/>
        </p:nvSpPr>
        <p:spPr>
          <a:xfrm>
            <a:off x="588263" y="2936479"/>
            <a:ext cx="3477324" cy="2523768"/>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367" rtl="0" eaLnBrk="1" fontAlgn="auto" latinLnBrk="0" hangingPunct="1">
              <a:lnSpc>
                <a:spcPct val="90000"/>
              </a:lnSpc>
              <a:spcBef>
                <a:spcPts val="4200"/>
              </a:spcBef>
              <a:spcAft>
                <a:spcPts val="0"/>
              </a:spcAft>
              <a:buClrTx/>
              <a:buSzTx/>
              <a:buFontTx/>
              <a:buNone/>
              <a:tabLst/>
              <a:defRPr/>
            </a:pPr>
            <a:r>
              <a:rPr kumimoji="0" lang="en-US" sz="2800" b="0" i="0" u="none" strike="noStrike" kern="1200" cap="none" spc="-40" normalizeH="0" baseline="0" noProof="0" dirty="0">
                <a:ln>
                  <a:noFill/>
                </a:ln>
                <a:gradFill>
                  <a:gsLst>
                    <a:gs pos="5245">
                      <a:srgbClr val="0078D4"/>
                    </a:gs>
                    <a:gs pos="16000">
                      <a:srgbClr val="0078D4"/>
                    </a:gs>
                  </a:gsLst>
                  <a:lin ang="5400000" scaled="0"/>
                </a:gradFill>
                <a:effectLst/>
                <a:uLnTx/>
                <a:uFillTx/>
                <a:latin typeface="Segoe UI Semibold"/>
                <a:ea typeface="+mn-ea"/>
                <a:cs typeface="Segoe UI Semibold"/>
              </a:rPr>
              <a:t>Bot Builder SDK</a:t>
            </a:r>
          </a:p>
          <a:p>
            <a:pPr marL="0" marR="0" lvl="0" indent="0" algn="l" defTabSz="914367" rtl="0" eaLnBrk="1" fontAlgn="auto" latinLnBrk="0" hangingPunct="1">
              <a:lnSpc>
                <a:spcPct val="90000"/>
              </a:lnSpc>
              <a:spcBef>
                <a:spcPts val="4200"/>
              </a:spcBef>
              <a:spcAft>
                <a:spcPts val="0"/>
              </a:spcAft>
              <a:buClrTx/>
              <a:buSzTx/>
              <a:buFontTx/>
              <a:buNone/>
              <a:tabLst/>
              <a:defRPr/>
            </a:pPr>
            <a:r>
              <a:rPr kumimoji="0" lang="en-US" sz="16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Build and connect intelligent bots</a:t>
            </a:r>
          </a:p>
          <a:p>
            <a:pPr marL="0" marR="0" lvl="0" indent="0" algn="l" defTabSz="914367"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Powerful, easy-to-use framework</a:t>
            </a:r>
          </a:p>
          <a:p>
            <a:pPr marL="0" marR="0" lvl="0" indent="0" algn="l" defTabSz="914367"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Start quickly with samples </a:t>
            </a:r>
            <a:br>
              <a:rPr kumimoji="0" lang="en-US" sz="16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br>
            <a:r>
              <a:rPr kumimoji="0" lang="en-US" sz="16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and templates</a:t>
            </a:r>
          </a:p>
          <a:p>
            <a:pPr marL="0" marR="0" lvl="0" indent="0" algn="l" defTabSz="914367"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Open source on GitHub</a:t>
            </a:r>
          </a:p>
        </p:txBody>
      </p:sp>
      <p:sp>
        <p:nvSpPr>
          <p:cNvPr id="7" name="TextBox 6">
            <a:extLst>
              <a:ext uri="{FF2B5EF4-FFF2-40B4-BE49-F238E27FC236}">
                <a16:creationId xmlns:a16="http://schemas.microsoft.com/office/drawing/2014/main" id="{EC990FDA-D6FB-4B55-B706-783BBC06AE6C}"/>
              </a:ext>
            </a:extLst>
          </p:cNvPr>
          <p:cNvSpPr txBox="1"/>
          <p:nvPr/>
        </p:nvSpPr>
        <p:spPr>
          <a:xfrm>
            <a:off x="8127999" y="2936479"/>
            <a:ext cx="3475736" cy="234218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367" rtl="0" eaLnBrk="1" fontAlgn="auto" latinLnBrk="0" hangingPunct="1">
              <a:lnSpc>
                <a:spcPct val="90000"/>
              </a:lnSpc>
              <a:spcBef>
                <a:spcPts val="4200"/>
              </a:spcBef>
              <a:spcAft>
                <a:spcPts val="0"/>
              </a:spcAft>
              <a:buClrTx/>
              <a:buSzTx/>
              <a:buFontTx/>
              <a:buNone/>
              <a:tabLst/>
              <a:defRPr/>
            </a:pPr>
            <a:r>
              <a:rPr kumimoji="0" lang="en-US" sz="2800" b="0" i="0" u="none" strike="noStrike" kern="1200" cap="none" spc="-40" normalizeH="0" baseline="0" noProof="0" dirty="0">
                <a:ln>
                  <a:noFill/>
                </a:ln>
                <a:gradFill>
                  <a:gsLst>
                    <a:gs pos="5245">
                      <a:srgbClr val="0078D4"/>
                    </a:gs>
                    <a:gs pos="16000">
                      <a:srgbClr val="0078D4"/>
                    </a:gs>
                  </a:gsLst>
                  <a:lin ang="5400000" scaled="0"/>
                </a:gradFill>
                <a:effectLst/>
                <a:uLnTx/>
                <a:uFillTx/>
                <a:latin typeface="Segoe UI Semibold"/>
                <a:ea typeface="+mn-ea"/>
                <a:cs typeface="Segoe UI Semibold"/>
              </a:rPr>
              <a:t>Channels</a:t>
            </a:r>
          </a:p>
          <a:p>
            <a:pPr marL="0" marR="0" lvl="0" indent="0" algn="l" defTabSz="914367" rtl="0" eaLnBrk="1" fontAlgn="auto" latinLnBrk="0" hangingPunct="1">
              <a:lnSpc>
                <a:spcPct val="90000"/>
              </a:lnSpc>
              <a:spcBef>
                <a:spcPts val="4200"/>
              </a:spcBef>
              <a:spcAft>
                <a:spcPts val="0"/>
              </a:spcAft>
              <a:buClrTx/>
              <a:buSzPct val="100000"/>
              <a:buFontTx/>
              <a:buNone/>
              <a:tabLst/>
              <a:defRPr/>
            </a:pPr>
            <a:r>
              <a:rPr kumimoji="0" lang="en-US" sz="16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Connect your bot to Microsoft Teams, </a:t>
            </a:r>
            <a:br>
              <a:rPr kumimoji="0" lang="en-US" sz="16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br>
            <a:r>
              <a:rPr kumimoji="0" lang="en-US" sz="16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Skype, Cortana, or other channels </a:t>
            </a:r>
          </a:p>
          <a:p>
            <a:pPr marL="0" marR="0" lvl="0" indent="0" algn="l" defTabSz="914367" rtl="0" eaLnBrk="1" fontAlgn="auto" latinLnBrk="0" hangingPunct="1">
              <a:lnSpc>
                <a:spcPct val="90000"/>
              </a:lnSpc>
              <a:spcBef>
                <a:spcPts val="1200"/>
              </a:spcBef>
              <a:spcAft>
                <a:spcPts val="0"/>
              </a:spcAft>
              <a:buClrTx/>
              <a:buSzPct val="100000"/>
              <a:buFontTx/>
              <a:buNone/>
              <a:tabLst/>
              <a:defRPr/>
            </a:pPr>
            <a:r>
              <a:rPr kumimoji="0" lang="en-US" sz="16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Configure channels via </a:t>
            </a:r>
            <a:br>
              <a:rPr kumimoji="0" lang="en-US" sz="16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br>
            <a:r>
              <a:rPr kumimoji="0" lang="en-US" sz="16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Microsoft Azure Bot Service</a:t>
            </a:r>
          </a:p>
          <a:p>
            <a:pPr marL="0" marR="0" lvl="0" indent="0" algn="l" defTabSz="914367" rtl="0" eaLnBrk="1" fontAlgn="auto" latinLnBrk="0" hangingPunct="1">
              <a:lnSpc>
                <a:spcPct val="90000"/>
              </a:lnSpc>
              <a:spcBef>
                <a:spcPts val="1200"/>
              </a:spcBef>
              <a:spcAft>
                <a:spcPts val="0"/>
              </a:spcAft>
              <a:buClrTx/>
              <a:buSzPct val="100000"/>
              <a:buFontTx/>
              <a:buNone/>
              <a:tabLst/>
              <a:defRPr/>
            </a:pPr>
            <a:r>
              <a:rPr kumimoji="0" lang="en-US" sz="16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User discovery of bots</a:t>
            </a:r>
          </a:p>
        </p:txBody>
      </p:sp>
      <p:sp>
        <p:nvSpPr>
          <p:cNvPr id="8" name="TextBox 7">
            <a:extLst>
              <a:ext uri="{FF2B5EF4-FFF2-40B4-BE49-F238E27FC236}">
                <a16:creationId xmlns:a16="http://schemas.microsoft.com/office/drawing/2014/main" id="{13BDCFEC-499F-446E-8FA0-9636F35DE10D}"/>
              </a:ext>
            </a:extLst>
          </p:cNvPr>
          <p:cNvSpPr txBox="1"/>
          <p:nvPr/>
        </p:nvSpPr>
        <p:spPr>
          <a:xfrm>
            <a:off x="4356100" y="2936479"/>
            <a:ext cx="3481387" cy="234218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367" rtl="0" eaLnBrk="1" fontAlgn="auto" latinLnBrk="0" hangingPunct="1">
              <a:lnSpc>
                <a:spcPct val="90000"/>
              </a:lnSpc>
              <a:spcBef>
                <a:spcPts val="4200"/>
              </a:spcBef>
              <a:spcAft>
                <a:spcPts val="0"/>
              </a:spcAft>
              <a:buClrTx/>
              <a:buSzTx/>
              <a:buFontTx/>
              <a:buNone/>
              <a:tabLst/>
              <a:defRPr/>
            </a:pPr>
            <a:r>
              <a:rPr kumimoji="0" lang="en-US" sz="2800" b="0" i="0" u="none" strike="noStrike" kern="1200" cap="none" spc="-40" normalizeH="0" baseline="0" noProof="0" dirty="0">
                <a:ln>
                  <a:noFill/>
                </a:ln>
                <a:gradFill>
                  <a:gsLst>
                    <a:gs pos="5245">
                      <a:srgbClr val="0078D4"/>
                    </a:gs>
                    <a:gs pos="16000">
                      <a:srgbClr val="0078D4"/>
                    </a:gs>
                  </a:gsLst>
                  <a:lin ang="5400000" scaled="0"/>
                </a:gradFill>
                <a:effectLst/>
                <a:uLnTx/>
                <a:uFillTx/>
                <a:latin typeface="Segoe UI Semibold"/>
                <a:ea typeface="+mn-ea"/>
                <a:cs typeface="Segoe UI Semibold"/>
              </a:rPr>
              <a:t>Azure Bot service</a:t>
            </a:r>
          </a:p>
          <a:p>
            <a:pPr marL="0" marR="0" lvl="0" indent="0" algn="l" defTabSz="914367" rtl="0" eaLnBrk="1" fontAlgn="auto" latinLnBrk="0" hangingPunct="1">
              <a:lnSpc>
                <a:spcPct val="90000"/>
              </a:lnSpc>
              <a:spcBef>
                <a:spcPts val="4200"/>
              </a:spcBef>
              <a:spcAft>
                <a:spcPts val="0"/>
              </a:spcAft>
              <a:buClrTx/>
              <a:buSzPct val="100000"/>
              <a:buFontTx/>
              <a:buNone/>
              <a:tabLst/>
              <a:defRPr/>
            </a:pPr>
            <a:r>
              <a:rPr kumimoji="0" lang="en-US" sz="16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Accelerated development</a:t>
            </a:r>
          </a:p>
          <a:p>
            <a:pPr marL="0" marR="0" lvl="0" indent="0" algn="l" defTabSz="914367" rtl="0" eaLnBrk="1" fontAlgn="auto" latinLnBrk="0" hangingPunct="1">
              <a:lnSpc>
                <a:spcPct val="90000"/>
              </a:lnSpc>
              <a:spcBef>
                <a:spcPts val="1200"/>
              </a:spcBef>
              <a:spcAft>
                <a:spcPts val="0"/>
              </a:spcAft>
              <a:buClrTx/>
              <a:buSzPct val="100000"/>
              <a:buFontTx/>
              <a:buNone/>
              <a:tabLst/>
              <a:defRPr/>
            </a:pPr>
            <a:r>
              <a:rPr kumimoji="0" lang="en-US" sz="16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Give your bot intelligence </a:t>
            </a:r>
            <a:br>
              <a:rPr kumimoji="0" lang="en-US" sz="16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br>
            <a:r>
              <a:rPr kumimoji="0" lang="en-US" sz="16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with Microsoft Cognitive Services</a:t>
            </a:r>
          </a:p>
          <a:p>
            <a:pPr marL="0" marR="0" lvl="0" indent="0" algn="l" defTabSz="914367" rtl="0" eaLnBrk="1" fontAlgn="auto" latinLnBrk="0" hangingPunct="1">
              <a:lnSpc>
                <a:spcPct val="90000"/>
              </a:lnSpc>
              <a:spcBef>
                <a:spcPts val="1200"/>
              </a:spcBef>
              <a:spcAft>
                <a:spcPts val="0"/>
              </a:spcAft>
              <a:buClrTx/>
              <a:buSzPct val="100000"/>
              <a:buFontTx/>
              <a:buNone/>
              <a:tabLst/>
              <a:defRPr/>
            </a:pPr>
            <a:r>
              <a:rPr kumimoji="0" lang="en-US" sz="16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Engage your audience, </a:t>
            </a:r>
            <a:br>
              <a:rPr kumimoji="0" lang="en-US" sz="16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br>
            <a:r>
              <a:rPr kumimoji="0" lang="en-US" sz="1600" b="0" i="0" u="none" strike="noStrike" kern="1200" cap="none" spc="0" normalizeH="0" baseline="0" noProof="0" dirty="0">
                <a:ln>
                  <a:noFill/>
                </a:ln>
                <a:gradFill>
                  <a:gsLst>
                    <a:gs pos="33217">
                      <a:srgbClr val="1A1A1A"/>
                    </a:gs>
                    <a:gs pos="24000">
                      <a:srgbClr val="1A1A1A"/>
                    </a:gs>
                  </a:gsLst>
                  <a:lin ang="5400000" scaled="0"/>
                </a:gradFill>
                <a:effectLst/>
                <a:uLnTx/>
                <a:uFillTx/>
                <a:latin typeface="Segoe UI"/>
                <a:ea typeface="+mn-ea"/>
                <a:cs typeface="Segoe UI"/>
              </a:rPr>
              <a:t>wherever they are</a:t>
            </a:r>
          </a:p>
        </p:txBody>
      </p:sp>
      <p:cxnSp>
        <p:nvCxnSpPr>
          <p:cNvPr id="9" name="Straight Arrow Connector 8">
            <a:extLst>
              <a:ext uri="{FF2B5EF4-FFF2-40B4-BE49-F238E27FC236}">
                <a16:creationId xmlns:a16="http://schemas.microsoft.com/office/drawing/2014/main" id="{38494A8C-3E51-4DB1-A501-34A58FCC958A}"/>
              </a:ext>
            </a:extLst>
          </p:cNvPr>
          <p:cNvCxnSpPr/>
          <p:nvPr/>
        </p:nvCxnSpPr>
        <p:spPr>
          <a:xfrm flipV="1">
            <a:off x="598896" y="3551701"/>
            <a:ext cx="1371600" cy="0"/>
          </a:xfrm>
          <a:prstGeom prst="straightConnector1">
            <a:avLst/>
          </a:prstGeom>
          <a:ln w="19050">
            <a:solidFill>
              <a:schemeClr val="bg1">
                <a:lumMod val="9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262E6CC-9878-4CAA-B710-A30C6392BA14}"/>
              </a:ext>
            </a:extLst>
          </p:cNvPr>
          <p:cNvCxnSpPr>
            <a:cxnSpLocks/>
          </p:cNvCxnSpPr>
          <p:nvPr/>
        </p:nvCxnSpPr>
        <p:spPr>
          <a:xfrm>
            <a:off x="4366733" y="3551701"/>
            <a:ext cx="1371600" cy="0"/>
          </a:xfrm>
          <a:prstGeom prst="straightConnector1">
            <a:avLst/>
          </a:prstGeom>
          <a:ln w="19050">
            <a:solidFill>
              <a:schemeClr val="bg1">
                <a:lumMod val="9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C71797E5-3219-4F33-948A-2B988D17F3EF}"/>
              </a:ext>
            </a:extLst>
          </p:cNvPr>
          <p:cNvCxnSpPr>
            <a:cxnSpLocks/>
          </p:cNvCxnSpPr>
          <p:nvPr/>
        </p:nvCxnSpPr>
        <p:spPr>
          <a:xfrm>
            <a:off x="8138633" y="3551701"/>
            <a:ext cx="1371600" cy="0"/>
          </a:xfrm>
          <a:prstGeom prst="straightConnector1">
            <a:avLst/>
          </a:prstGeom>
          <a:ln w="19050">
            <a:solidFill>
              <a:schemeClr val="bg1">
                <a:lumMod val="9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2" name="IoT_Hub" title="Icon of circles connecting to a center circle surrounded by brackets">
            <a:extLst>
              <a:ext uri="{FF2B5EF4-FFF2-40B4-BE49-F238E27FC236}">
                <a16:creationId xmlns:a16="http://schemas.microsoft.com/office/drawing/2014/main" id="{1038001F-D6AD-442B-911E-44CEB8C21F4C}"/>
              </a:ext>
            </a:extLst>
          </p:cNvPr>
          <p:cNvSpPr>
            <a:spLocks noChangeAspect="1" noEditPoints="1"/>
          </p:cNvSpPr>
          <p:nvPr/>
        </p:nvSpPr>
        <p:spPr bwMode="auto">
          <a:xfrm>
            <a:off x="4356100" y="2170815"/>
            <a:ext cx="473861" cy="473861"/>
          </a:xfrm>
          <a:custGeom>
            <a:avLst/>
            <a:gdLst>
              <a:gd name="T0" fmla="*/ 274 w 360"/>
              <a:gd name="T1" fmla="*/ 0 h 360"/>
              <a:gd name="T2" fmla="*/ 360 w 360"/>
              <a:gd name="T3" fmla="*/ 0 h 360"/>
              <a:gd name="T4" fmla="*/ 360 w 360"/>
              <a:gd name="T5" fmla="*/ 85 h 360"/>
              <a:gd name="T6" fmla="*/ 0 w 360"/>
              <a:gd name="T7" fmla="*/ 275 h 360"/>
              <a:gd name="T8" fmla="*/ 0 w 360"/>
              <a:gd name="T9" fmla="*/ 360 h 360"/>
              <a:gd name="T10" fmla="*/ 85 w 360"/>
              <a:gd name="T11" fmla="*/ 360 h 360"/>
              <a:gd name="T12" fmla="*/ 196 w 360"/>
              <a:gd name="T13" fmla="*/ 176 h 360"/>
              <a:gd name="T14" fmla="*/ 235 w 360"/>
              <a:gd name="T15" fmla="*/ 215 h 360"/>
              <a:gd name="T16" fmla="*/ 274 w 360"/>
              <a:gd name="T17" fmla="*/ 176 h 360"/>
              <a:gd name="T18" fmla="*/ 235 w 360"/>
              <a:gd name="T19" fmla="*/ 137 h 360"/>
              <a:gd name="T20" fmla="*/ 196 w 360"/>
              <a:gd name="T21" fmla="*/ 176 h 360"/>
              <a:gd name="T22" fmla="*/ 263 w 360"/>
              <a:gd name="T23" fmla="*/ 260 h 360"/>
              <a:gd name="T24" fmla="*/ 290 w 360"/>
              <a:gd name="T25" fmla="*/ 286 h 360"/>
              <a:gd name="T26" fmla="*/ 316 w 360"/>
              <a:gd name="T27" fmla="*/ 260 h 360"/>
              <a:gd name="T28" fmla="*/ 290 w 360"/>
              <a:gd name="T29" fmla="*/ 233 h 360"/>
              <a:gd name="T30" fmla="*/ 263 w 360"/>
              <a:gd name="T31" fmla="*/ 260 h 360"/>
              <a:gd name="T32" fmla="*/ 123 w 360"/>
              <a:gd name="T33" fmla="*/ 258 h 360"/>
              <a:gd name="T34" fmla="*/ 144 w 360"/>
              <a:gd name="T35" fmla="*/ 279 h 360"/>
              <a:gd name="T36" fmla="*/ 165 w 360"/>
              <a:gd name="T37" fmla="*/ 258 h 360"/>
              <a:gd name="T38" fmla="*/ 144 w 360"/>
              <a:gd name="T39" fmla="*/ 236 h 360"/>
              <a:gd name="T40" fmla="*/ 123 w 360"/>
              <a:gd name="T41" fmla="*/ 258 h 360"/>
              <a:gd name="T42" fmla="*/ 32 w 360"/>
              <a:gd name="T43" fmla="*/ 170 h 360"/>
              <a:gd name="T44" fmla="*/ 59 w 360"/>
              <a:gd name="T45" fmla="*/ 196 h 360"/>
              <a:gd name="T46" fmla="*/ 85 w 360"/>
              <a:gd name="T47" fmla="*/ 170 h 360"/>
              <a:gd name="T48" fmla="*/ 59 w 360"/>
              <a:gd name="T49" fmla="*/ 143 h 360"/>
              <a:gd name="T50" fmla="*/ 32 w 360"/>
              <a:gd name="T51" fmla="*/ 170 h 360"/>
              <a:gd name="T52" fmla="*/ 133 w 360"/>
              <a:gd name="T53" fmla="*/ 74 h 360"/>
              <a:gd name="T54" fmla="*/ 160 w 360"/>
              <a:gd name="T55" fmla="*/ 100 h 360"/>
              <a:gd name="T56" fmla="*/ 187 w 360"/>
              <a:gd name="T57" fmla="*/ 74 h 360"/>
              <a:gd name="T58" fmla="*/ 160 w 360"/>
              <a:gd name="T59" fmla="*/ 47 h 360"/>
              <a:gd name="T60" fmla="*/ 133 w 360"/>
              <a:gd name="T61" fmla="*/ 74 h 360"/>
              <a:gd name="T62" fmla="*/ 176 w 360"/>
              <a:gd name="T63" fmla="*/ 95 h 360"/>
              <a:gd name="T64" fmla="*/ 214 w 360"/>
              <a:gd name="T65" fmla="*/ 143 h 360"/>
              <a:gd name="T66" fmla="*/ 274 w 360"/>
              <a:gd name="T67" fmla="*/ 238 h 360"/>
              <a:gd name="T68" fmla="*/ 256 w 360"/>
              <a:gd name="T69" fmla="*/ 211 h 360"/>
              <a:gd name="T70" fmla="*/ 161 w 360"/>
              <a:gd name="T71" fmla="*/ 245 h 360"/>
              <a:gd name="T72" fmla="*/ 208 w 360"/>
              <a:gd name="T73" fmla="*/ 204 h 360"/>
              <a:gd name="T74" fmla="*/ 85 w 360"/>
              <a:gd name="T75" fmla="*/ 173 h 360"/>
              <a:gd name="T76" fmla="*/ 196 w 360"/>
              <a:gd name="T77" fmla="*/ 176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60" h="360">
                <a:moveTo>
                  <a:pt x="274" y="0"/>
                </a:moveTo>
                <a:cubicBezTo>
                  <a:pt x="360" y="0"/>
                  <a:pt x="360" y="0"/>
                  <a:pt x="360" y="0"/>
                </a:cubicBezTo>
                <a:cubicBezTo>
                  <a:pt x="360" y="85"/>
                  <a:pt x="360" y="85"/>
                  <a:pt x="360" y="85"/>
                </a:cubicBezTo>
                <a:moveTo>
                  <a:pt x="0" y="275"/>
                </a:moveTo>
                <a:cubicBezTo>
                  <a:pt x="0" y="360"/>
                  <a:pt x="0" y="360"/>
                  <a:pt x="0" y="360"/>
                </a:cubicBezTo>
                <a:cubicBezTo>
                  <a:pt x="85" y="360"/>
                  <a:pt x="85" y="360"/>
                  <a:pt x="85" y="360"/>
                </a:cubicBezTo>
                <a:moveTo>
                  <a:pt x="196" y="176"/>
                </a:moveTo>
                <a:cubicBezTo>
                  <a:pt x="196" y="198"/>
                  <a:pt x="213" y="215"/>
                  <a:pt x="235" y="215"/>
                </a:cubicBezTo>
                <a:cubicBezTo>
                  <a:pt x="256" y="215"/>
                  <a:pt x="274" y="198"/>
                  <a:pt x="274" y="176"/>
                </a:cubicBezTo>
                <a:cubicBezTo>
                  <a:pt x="274" y="155"/>
                  <a:pt x="256" y="137"/>
                  <a:pt x="235" y="137"/>
                </a:cubicBezTo>
                <a:cubicBezTo>
                  <a:pt x="213" y="137"/>
                  <a:pt x="196" y="155"/>
                  <a:pt x="196" y="176"/>
                </a:cubicBezTo>
                <a:close/>
                <a:moveTo>
                  <a:pt x="263" y="260"/>
                </a:moveTo>
                <a:cubicBezTo>
                  <a:pt x="263" y="274"/>
                  <a:pt x="275" y="286"/>
                  <a:pt x="290" y="286"/>
                </a:cubicBezTo>
                <a:cubicBezTo>
                  <a:pt x="304" y="286"/>
                  <a:pt x="316" y="274"/>
                  <a:pt x="316" y="260"/>
                </a:cubicBezTo>
                <a:cubicBezTo>
                  <a:pt x="316" y="245"/>
                  <a:pt x="304" y="233"/>
                  <a:pt x="290" y="233"/>
                </a:cubicBezTo>
                <a:cubicBezTo>
                  <a:pt x="275" y="233"/>
                  <a:pt x="263" y="245"/>
                  <a:pt x="263" y="260"/>
                </a:cubicBezTo>
                <a:close/>
                <a:moveTo>
                  <a:pt x="123" y="258"/>
                </a:moveTo>
                <a:cubicBezTo>
                  <a:pt x="123" y="270"/>
                  <a:pt x="132" y="279"/>
                  <a:pt x="144" y="279"/>
                </a:cubicBezTo>
                <a:cubicBezTo>
                  <a:pt x="156" y="279"/>
                  <a:pt x="165" y="270"/>
                  <a:pt x="165" y="258"/>
                </a:cubicBezTo>
                <a:cubicBezTo>
                  <a:pt x="165" y="246"/>
                  <a:pt x="156" y="236"/>
                  <a:pt x="144" y="236"/>
                </a:cubicBezTo>
                <a:cubicBezTo>
                  <a:pt x="132" y="236"/>
                  <a:pt x="123" y="246"/>
                  <a:pt x="123" y="258"/>
                </a:cubicBezTo>
                <a:close/>
                <a:moveTo>
                  <a:pt x="32" y="170"/>
                </a:moveTo>
                <a:cubicBezTo>
                  <a:pt x="32" y="184"/>
                  <a:pt x="44" y="196"/>
                  <a:pt x="59" y="196"/>
                </a:cubicBezTo>
                <a:cubicBezTo>
                  <a:pt x="73" y="196"/>
                  <a:pt x="85" y="184"/>
                  <a:pt x="85" y="170"/>
                </a:cubicBezTo>
                <a:cubicBezTo>
                  <a:pt x="85" y="155"/>
                  <a:pt x="73" y="143"/>
                  <a:pt x="59" y="143"/>
                </a:cubicBezTo>
                <a:cubicBezTo>
                  <a:pt x="44" y="143"/>
                  <a:pt x="32" y="155"/>
                  <a:pt x="32" y="170"/>
                </a:cubicBezTo>
                <a:close/>
                <a:moveTo>
                  <a:pt x="133" y="74"/>
                </a:moveTo>
                <a:cubicBezTo>
                  <a:pt x="133" y="88"/>
                  <a:pt x="145" y="100"/>
                  <a:pt x="160" y="100"/>
                </a:cubicBezTo>
                <a:cubicBezTo>
                  <a:pt x="175" y="100"/>
                  <a:pt x="187" y="88"/>
                  <a:pt x="187" y="74"/>
                </a:cubicBezTo>
                <a:cubicBezTo>
                  <a:pt x="187" y="59"/>
                  <a:pt x="175" y="47"/>
                  <a:pt x="160" y="47"/>
                </a:cubicBezTo>
                <a:cubicBezTo>
                  <a:pt x="145" y="47"/>
                  <a:pt x="133" y="59"/>
                  <a:pt x="133" y="74"/>
                </a:cubicBezTo>
                <a:close/>
                <a:moveTo>
                  <a:pt x="176" y="95"/>
                </a:moveTo>
                <a:cubicBezTo>
                  <a:pt x="214" y="143"/>
                  <a:pt x="214" y="143"/>
                  <a:pt x="214" y="143"/>
                </a:cubicBezTo>
                <a:moveTo>
                  <a:pt x="274" y="238"/>
                </a:moveTo>
                <a:cubicBezTo>
                  <a:pt x="256" y="211"/>
                  <a:pt x="256" y="211"/>
                  <a:pt x="256" y="211"/>
                </a:cubicBezTo>
                <a:moveTo>
                  <a:pt x="161" y="245"/>
                </a:moveTo>
                <a:cubicBezTo>
                  <a:pt x="208" y="204"/>
                  <a:pt x="208" y="204"/>
                  <a:pt x="208" y="204"/>
                </a:cubicBezTo>
                <a:moveTo>
                  <a:pt x="85" y="173"/>
                </a:moveTo>
                <a:cubicBezTo>
                  <a:pt x="196" y="176"/>
                  <a:pt x="196" y="176"/>
                  <a:pt x="196" y="176"/>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3" name="Rectangle 12">
            <a:extLst>
              <a:ext uri="{FF2B5EF4-FFF2-40B4-BE49-F238E27FC236}">
                <a16:creationId xmlns:a16="http://schemas.microsoft.com/office/drawing/2014/main" id="{EA3136E5-0763-42FF-8AFB-9ED3594DA57D}"/>
              </a:ext>
            </a:extLst>
          </p:cNvPr>
          <p:cNvSpPr/>
          <p:nvPr/>
        </p:nvSpPr>
        <p:spPr bwMode="auto">
          <a:xfrm>
            <a:off x="10206789" y="5994689"/>
            <a:ext cx="1985211" cy="86331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AU"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Tree>
    <p:extLst>
      <p:ext uri="{BB962C8B-B14F-4D97-AF65-F5344CB8AC3E}">
        <p14:creationId xmlns:p14="http://schemas.microsoft.com/office/powerpoint/2010/main" val="92368799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6E514-2194-407C-9A97-9799C1106AD7}"/>
              </a:ext>
            </a:extLst>
          </p:cNvPr>
          <p:cNvSpPr>
            <a:spLocks noGrp="1"/>
          </p:cNvSpPr>
          <p:nvPr>
            <p:ph type="title"/>
          </p:nvPr>
        </p:nvSpPr>
        <p:spPr/>
        <p:txBody>
          <a:bodyPr>
            <a:normAutofit fontScale="90000"/>
          </a:bodyPr>
          <a:lstStyle/>
          <a:p>
            <a:pPr lvl="0">
              <a:defRPr/>
            </a:pPr>
            <a:r>
              <a:rPr lang="en-US" dirty="0">
                <a:gradFill>
                  <a:gsLst>
                    <a:gs pos="1250">
                      <a:srgbClr val="1A1A1A"/>
                    </a:gs>
                    <a:gs pos="100000">
                      <a:srgbClr val="1A1A1A"/>
                    </a:gs>
                  </a:gsLst>
                  <a:lin ang="5400000" scaled="0"/>
                </a:gradFill>
              </a:rPr>
              <a:t>How to build a bot: </a:t>
            </a:r>
            <a:r>
              <a:rPr lang="en-US" b="1" dirty="0">
                <a:gradFill>
                  <a:gsLst>
                    <a:gs pos="1250">
                      <a:srgbClr val="1A1A1A"/>
                    </a:gs>
                    <a:gs pos="100000">
                      <a:srgbClr val="1A1A1A"/>
                    </a:gs>
                  </a:gsLst>
                  <a:lin ang="5400000" scaled="0"/>
                </a:gradFill>
                <a:latin typeface="Segoe UI Light" panose="020B0502040204020203" pitchFamily="34" charset="0"/>
                <a:cs typeface="Segoe UI Light" panose="020B0502040204020203" pitchFamily="34" charset="0"/>
              </a:rPr>
              <a:t>intelligence </a:t>
            </a:r>
            <a:endParaRPr lang="en-US" dirty="0">
              <a:gradFill>
                <a:gsLst>
                  <a:gs pos="1250">
                    <a:srgbClr val="1A1A1A"/>
                  </a:gs>
                  <a:gs pos="100000">
                    <a:srgbClr val="1A1A1A"/>
                  </a:gs>
                </a:gsLst>
                <a:lin ang="5400000" scaled="0"/>
              </a:gradFill>
            </a:endParaRPr>
          </a:p>
        </p:txBody>
      </p:sp>
      <p:grpSp>
        <p:nvGrpSpPr>
          <p:cNvPr id="7" name="Group 6">
            <a:extLst>
              <a:ext uri="{FF2B5EF4-FFF2-40B4-BE49-F238E27FC236}">
                <a16:creationId xmlns:a16="http://schemas.microsoft.com/office/drawing/2014/main" id="{47774616-D4EC-4A2B-9978-B62E8F850784}"/>
              </a:ext>
            </a:extLst>
          </p:cNvPr>
          <p:cNvGrpSpPr/>
          <p:nvPr/>
        </p:nvGrpSpPr>
        <p:grpSpPr>
          <a:xfrm>
            <a:off x="1362293" y="1508761"/>
            <a:ext cx="864566" cy="864640"/>
            <a:chOff x="689928" y="1596374"/>
            <a:chExt cx="583149" cy="583200"/>
          </a:xfrm>
        </p:grpSpPr>
        <p:sp>
          <p:nvSpPr>
            <p:cNvPr id="61" name="Oval 60">
              <a:extLst>
                <a:ext uri="{FF2B5EF4-FFF2-40B4-BE49-F238E27FC236}">
                  <a16:creationId xmlns:a16="http://schemas.microsoft.com/office/drawing/2014/main" id="{8E186451-3ECA-4DBB-B734-59D003D42224}"/>
                </a:ext>
              </a:extLst>
            </p:cNvPr>
            <p:cNvSpPr/>
            <p:nvPr/>
          </p:nvSpPr>
          <p:spPr bwMode="auto">
            <a:xfrm>
              <a:off x="689928" y="1596374"/>
              <a:ext cx="583149" cy="583200"/>
            </a:xfrm>
            <a:prstGeom prst="ellipse">
              <a:avLst/>
            </a:prstGeom>
            <a:solidFill>
              <a:schemeClr val="bg1"/>
            </a:solidFill>
            <a:ln w="63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2" name="Oval 61">
              <a:extLst>
                <a:ext uri="{FF2B5EF4-FFF2-40B4-BE49-F238E27FC236}">
                  <a16:creationId xmlns:a16="http://schemas.microsoft.com/office/drawing/2014/main" id="{6C813408-68ED-456B-82EA-301087D83CCD}"/>
                </a:ext>
              </a:extLst>
            </p:cNvPr>
            <p:cNvSpPr/>
            <p:nvPr/>
          </p:nvSpPr>
          <p:spPr bwMode="auto">
            <a:xfrm>
              <a:off x="743834" y="1650285"/>
              <a:ext cx="475337" cy="47537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1A1A1A"/>
                </a:solidFill>
                <a:effectLst/>
                <a:uLnTx/>
                <a:uFillTx/>
                <a:latin typeface="Segoe UI"/>
                <a:ea typeface="Segoe UI" pitchFamily="34" charset="0"/>
                <a:cs typeface="Segoe UI" pitchFamily="34" charset="0"/>
              </a:endParaRPr>
            </a:p>
          </p:txBody>
        </p:sp>
      </p:grpSp>
      <p:sp>
        <p:nvSpPr>
          <p:cNvPr id="64" name="TextBox 63">
            <a:extLst>
              <a:ext uri="{FF2B5EF4-FFF2-40B4-BE49-F238E27FC236}">
                <a16:creationId xmlns:a16="http://schemas.microsoft.com/office/drawing/2014/main" id="{BE333F2A-8C75-418D-A848-0ADA74D64654}"/>
              </a:ext>
            </a:extLst>
          </p:cNvPr>
          <p:cNvSpPr txBox="1"/>
          <p:nvPr/>
        </p:nvSpPr>
        <p:spPr>
          <a:xfrm>
            <a:off x="6114780" y="2453050"/>
            <a:ext cx="2601083" cy="1143590"/>
          </a:xfrm>
          <a:prstGeom prst="rect">
            <a:avLst/>
          </a:prstGeom>
          <a:noFill/>
        </p:spPr>
        <p:txBody>
          <a:bodyPr wrap="square" lIns="91440" tIns="45720" rIns="91440" bIns="45720" rtlCol="0" anchor="t">
            <a:noAutofit/>
          </a:bodyPr>
          <a:lstStyle>
            <a:defPPr>
              <a:defRPr lang="en-US"/>
            </a:defPPr>
            <a:lvl1pPr algn="ctr" defTabSz="913841">
              <a:defRPr sz="1600" b="1">
                <a:cs typeface="Segoe UI Semibold" panose="020B0702040204020203" pitchFamily="34" charset="0"/>
              </a:defRPr>
            </a:lvl1p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1A1A1A"/>
                </a:solidFill>
                <a:effectLst/>
                <a:uLnTx/>
                <a:uFillTx/>
                <a:latin typeface="Segoe UI Semibold" panose="020B0702040204020203" pitchFamily="34" charset="0"/>
                <a:ea typeface="+mn-ea"/>
                <a:cs typeface="Segoe UI Semibold" panose="020B0702040204020203" pitchFamily="34" charset="0"/>
              </a:rPr>
              <a:t>QnA Maker</a:t>
            </a:r>
          </a:p>
          <a:p>
            <a:pPr marL="0" marR="0" lvl="0" indent="0" algn="ctr" defTabSz="913841" rtl="0" eaLnBrk="1" fontAlgn="auto" latinLnBrk="0" hangingPunct="1">
              <a:lnSpc>
                <a:spcPct val="100000"/>
              </a:lnSpc>
              <a:spcBef>
                <a:spcPts val="200"/>
              </a:spcBef>
              <a:spcAft>
                <a:spcPts val="0"/>
              </a:spcAft>
              <a:buClrTx/>
              <a:buSzTx/>
              <a:buFontTx/>
              <a:buNone/>
              <a:tabLst/>
              <a:defRPr/>
            </a:pPr>
            <a:r>
              <a:rPr kumimoji="0" lang="en-US" sz="1400" b="0" i="1" u="none" strike="noStrike" kern="1200" cap="none" spc="0" normalizeH="0" baseline="0" noProof="0" dirty="0">
                <a:ln>
                  <a:noFill/>
                </a:ln>
                <a:solidFill>
                  <a:srgbClr val="1A1A1A"/>
                </a:solidFill>
                <a:effectLst/>
                <a:uLnTx/>
                <a:uFillTx/>
                <a:latin typeface="Segoe UI" panose="020B0502040204020203" pitchFamily="34" charset="0"/>
                <a:ea typeface="+mn-ea"/>
                <a:cs typeface="Segoe UI" panose="020B0502040204020203" pitchFamily="34" charset="0"/>
              </a:rPr>
              <a:t>Distill information into conversational, easy-to-navigate answers</a:t>
            </a:r>
          </a:p>
        </p:txBody>
      </p:sp>
      <p:sp>
        <p:nvSpPr>
          <p:cNvPr id="85" name="TextBox 84">
            <a:extLst>
              <a:ext uri="{FF2B5EF4-FFF2-40B4-BE49-F238E27FC236}">
                <a16:creationId xmlns:a16="http://schemas.microsoft.com/office/drawing/2014/main" id="{42ECBEB9-16D0-4E11-B8B9-96279885380E}"/>
              </a:ext>
            </a:extLst>
          </p:cNvPr>
          <p:cNvSpPr txBox="1"/>
          <p:nvPr/>
        </p:nvSpPr>
        <p:spPr>
          <a:xfrm>
            <a:off x="1184" y="2453050"/>
            <a:ext cx="3586782" cy="1143590"/>
          </a:xfrm>
          <a:prstGeom prst="rect">
            <a:avLst/>
          </a:prstGeom>
          <a:noFill/>
        </p:spPr>
        <p:txBody>
          <a:bodyPr wrap="square" lIns="91440" tIns="45720" rIns="91440" bIns="45720" rtlCol="0" anchor="t">
            <a:no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1A1A1A"/>
                </a:solidFill>
                <a:effectLst/>
                <a:uLnTx/>
                <a:uFillTx/>
                <a:latin typeface="Segoe UI Semibold" panose="020B0702040204020203" pitchFamily="34" charset="0"/>
                <a:ea typeface="+mn-ea"/>
                <a:cs typeface="Segoe UI Semibold" panose="020B0702040204020203" pitchFamily="34" charset="0"/>
              </a:rPr>
              <a:t>Language Understanding </a:t>
            </a:r>
            <a:br>
              <a:rPr kumimoji="0" lang="en-US" sz="1400" b="0" i="0" u="none" strike="noStrike" kern="1200" cap="none" spc="0" normalizeH="0" baseline="0" noProof="0" dirty="0">
                <a:ln>
                  <a:noFill/>
                </a:ln>
                <a:solidFill>
                  <a:srgbClr val="1A1A1A"/>
                </a:solidFill>
                <a:effectLst/>
                <a:uLnTx/>
                <a:uFillTx/>
                <a:latin typeface="Segoe UI Semibold" panose="020B0702040204020203" pitchFamily="34" charset="0"/>
                <a:ea typeface="+mn-ea"/>
                <a:cs typeface="Segoe UI Semibold" panose="020B0702040204020203" pitchFamily="34" charset="0"/>
              </a:rPr>
            </a:br>
            <a:r>
              <a:rPr kumimoji="0" lang="en-US" sz="1400" b="0" i="0" u="none" strike="noStrike" kern="1200" cap="none" spc="0" normalizeH="0" baseline="0" noProof="0" dirty="0">
                <a:ln>
                  <a:noFill/>
                </a:ln>
                <a:solidFill>
                  <a:srgbClr val="1A1A1A"/>
                </a:solidFill>
                <a:effectLst/>
                <a:uLnTx/>
                <a:uFillTx/>
                <a:latin typeface="Segoe UI Semibold" panose="020B0702040204020203" pitchFamily="34" charset="0"/>
                <a:ea typeface="+mn-ea"/>
                <a:cs typeface="Segoe UI Semibold" panose="020B0702040204020203" pitchFamily="34" charset="0"/>
              </a:rPr>
              <a:t>Intelligent Service</a:t>
            </a:r>
          </a:p>
          <a:p>
            <a:pPr marL="0" marR="0" lvl="0" indent="0" algn="ctr" defTabSz="913841" rtl="0" eaLnBrk="1" fontAlgn="auto" latinLnBrk="0" hangingPunct="1">
              <a:lnSpc>
                <a:spcPct val="100000"/>
              </a:lnSpc>
              <a:spcBef>
                <a:spcPts val="200"/>
              </a:spcBef>
              <a:spcAft>
                <a:spcPts val="0"/>
              </a:spcAft>
              <a:buClrTx/>
              <a:buSzTx/>
              <a:buFontTx/>
              <a:buNone/>
              <a:tabLst/>
              <a:defRPr/>
            </a:pPr>
            <a:r>
              <a:rPr kumimoji="0" lang="en-US" sz="1400" b="0" i="1" u="none" strike="noStrike" kern="1200" cap="none" spc="0" normalizeH="0" baseline="0" noProof="0" dirty="0">
                <a:ln>
                  <a:noFill/>
                </a:ln>
                <a:solidFill>
                  <a:srgbClr val="1A1A1A"/>
                </a:solidFill>
                <a:effectLst/>
                <a:uLnTx/>
                <a:uFillTx/>
                <a:latin typeface="Segoe UI" panose="020B0502040204020203" pitchFamily="34" charset="0"/>
                <a:ea typeface="+mn-ea"/>
                <a:cs typeface="Segoe UI" panose="020B0502040204020203" pitchFamily="34" charset="0"/>
              </a:rPr>
              <a:t>Teach your apps to understand commands from your users</a:t>
            </a:r>
          </a:p>
        </p:txBody>
      </p:sp>
      <p:sp>
        <p:nvSpPr>
          <p:cNvPr id="86" name="TextBox 85">
            <a:extLst>
              <a:ext uri="{FF2B5EF4-FFF2-40B4-BE49-F238E27FC236}">
                <a16:creationId xmlns:a16="http://schemas.microsoft.com/office/drawing/2014/main" id="{44D8612F-31C1-4327-A998-13BDE92C478F}"/>
              </a:ext>
            </a:extLst>
          </p:cNvPr>
          <p:cNvSpPr txBox="1"/>
          <p:nvPr/>
        </p:nvSpPr>
        <p:spPr>
          <a:xfrm>
            <a:off x="2851517" y="2453050"/>
            <a:ext cx="3586782" cy="1143590"/>
          </a:xfrm>
          <a:prstGeom prst="rect">
            <a:avLst/>
          </a:prstGeom>
          <a:noFill/>
        </p:spPr>
        <p:txBody>
          <a:bodyPr wrap="square" lIns="91440" tIns="45720" rIns="91440" bIns="45720" rtlCol="0" anchor="t">
            <a:noAutofit/>
          </a:bodyPr>
          <a:lstStyle>
            <a:defPPr>
              <a:defRPr lang="en-US"/>
            </a:defPPr>
            <a:lvl1pPr algn="ctr" defTabSz="913841">
              <a:defRPr sz="1600" b="1">
                <a:cs typeface="Segoe UI Semibold" panose="020B0702040204020203" pitchFamily="34" charset="0"/>
              </a:defRPr>
            </a:lvl1p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1A1A1A"/>
                </a:solidFill>
                <a:effectLst/>
                <a:uLnTx/>
                <a:uFillTx/>
                <a:latin typeface="Segoe UI Semibold" panose="020B0702040204020203" pitchFamily="34" charset="0"/>
                <a:ea typeface="+mn-ea"/>
                <a:cs typeface="Segoe UI Semibold" panose="020B0702040204020203" pitchFamily="34" charset="0"/>
              </a:rPr>
              <a:t>Cognitive Search</a:t>
            </a:r>
          </a:p>
          <a:p>
            <a:pPr marL="0" marR="0" lvl="0" indent="0" algn="ctr" defTabSz="913841" rtl="0" eaLnBrk="1" fontAlgn="auto" latinLnBrk="0" hangingPunct="1">
              <a:lnSpc>
                <a:spcPct val="100000"/>
              </a:lnSpc>
              <a:spcBef>
                <a:spcPts val="200"/>
              </a:spcBef>
              <a:spcAft>
                <a:spcPts val="0"/>
              </a:spcAft>
              <a:buClrTx/>
              <a:buSzTx/>
              <a:buFontTx/>
              <a:buNone/>
              <a:tabLst/>
              <a:defRPr/>
            </a:pPr>
            <a:r>
              <a:rPr kumimoji="0" lang="en-US" sz="1400" b="0" i="1" u="none" strike="noStrike" kern="1200" cap="none" spc="0" normalizeH="0" baseline="0" noProof="0" dirty="0">
                <a:ln>
                  <a:noFill/>
                </a:ln>
                <a:solidFill>
                  <a:srgbClr val="1A1A1A"/>
                </a:solidFill>
                <a:effectLst/>
                <a:uLnTx/>
                <a:uFillTx/>
                <a:latin typeface="Segoe UI" panose="020B0502040204020203" pitchFamily="34" charset="0"/>
                <a:ea typeface="+mn-ea"/>
                <a:cs typeface="Segoe UI" panose="020B0502040204020203" pitchFamily="34" charset="0"/>
              </a:rPr>
              <a:t>Integrate search into a</a:t>
            </a:r>
            <a:br>
              <a:rPr kumimoji="0" lang="en-US" sz="1400" b="0" i="1" u="none" strike="noStrike" kern="1200" cap="none" spc="0" normalizeH="0" baseline="0" noProof="0" dirty="0">
                <a:ln>
                  <a:noFill/>
                </a:ln>
                <a:solidFill>
                  <a:srgbClr val="1A1A1A"/>
                </a:solidFill>
                <a:effectLst/>
                <a:uLnTx/>
                <a:uFillTx/>
                <a:latin typeface="Segoe UI" panose="020B0502040204020203" pitchFamily="34" charset="0"/>
                <a:ea typeface="+mn-ea"/>
                <a:cs typeface="Segoe UI" panose="020B0502040204020203" pitchFamily="34" charset="0"/>
              </a:rPr>
            </a:br>
            <a:r>
              <a:rPr kumimoji="0" lang="en-US" sz="1400" b="0" i="1" u="none" strike="noStrike" kern="1200" cap="none" spc="0" normalizeH="0" baseline="0" noProof="0" dirty="0">
                <a:ln>
                  <a:noFill/>
                </a:ln>
                <a:solidFill>
                  <a:srgbClr val="1A1A1A"/>
                </a:solidFill>
                <a:effectLst/>
                <a:uLnTx/>
                <a:uFillTx/>
                <a:latin typeface="Segoe UI" panose="020B0502040204020203" pitchFamily="34" charset="0"/>
                <a:ea typeface="+mn-ea"/>
                <a:cs typeface="Segoe UI" panose="020B0502040204020203" pitchFamily="34" charset="0"/>
              </a:rPr>
              <a:t>conversational experience</a:t>
            </a:r>
          </a:p>
        </p:txBody>
      </p:sp>
      <p:sp>
        <p:nvSpPr>
          <p:cNvPr id="89" name="TextBox 88">
            <a:extLst>
              <a:ext uri="{FF2B5EF4-FFF2-40B4-BE49-F238E27FC236}">
                <a16:creationId xmlns:a16="http://schemas.microsoft.com/office/drawing/2014/main" id="{CE74B4E9-F029-4018-986D-168D78DEA824}"/>
              </a:ext>
            </a:extLst>
          </p:cNvPr>
          <p:cNvSpPr txBox="1"/>
          <p:nvPr/>
        </p:nvSpPr>
        <p:spPr>
          <a:xfrm>
            <a:off x="6192432" y="5241970"/>
            <a:ext cx="2674751" cy="1280750"/>
          </a:xfrm>
          <a:prstGeom prst="rect">
            <a:avLst/>
          </a:prstGeom>
          <a:noFill/>
        </p:spPr>
        <p:txBody>
          <a:bodyPr wrap="square" lIns="91440" tIns="45720" rIns="91440" bIns="45720" rtlCol="0" anchor="t">
            <a:noAutofit/>
          </a:bodyPr>
          <a:lstStyle>
            <a:defPPr>
              <a:defRPr lang="en-US"/>
            </a:defPPr>
            <a:lvl1pPr algn="ctr" defTabSz="913841">
              <a:defRPr sz="1600" b="1">
                <a:cs typeface="Segoe UI Semibold" panose="020B0702040204020203" pitchFamily="34" charset="0"/>
              </a:defRPr>
            </a:lvl1p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1A1A1A"/>
                </a:solidFill>
                <a:effectLst/>
                <a:uLnTx/>
                <a:uFillTx/>
                <a:latin typeface="Segoe UI Semibold" panose="020B0702040204020203" pitchFamily="34" charset="0"/>
                <a:ea typeface="+mn-ea"/>
                <a:cs typeface="Segoe UI Semibold" panose="020B0702040204020203" pitchFamily="34" charset="0"/>
              </a:rPr>
              <a:t>Translator</a:t>
            </a:r>
          </a:p>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1400" b="0" i="1" u="none" strike="noStrike" kern="1200" cap="none" spc="0" normalizeH="0" baseline="0" noProof="0" dirty="0">
                <a:ln>
                  <a:noFill/>
                </a:ln>
                <a:solidFill>
                  <a:srgbClr val="1A1A1A"/>
                </a:solidFill>
                <a:effectLst/>
                <a:uLnTx/>
                <a:uFillTx/>
                <a:latin typeface="Segoe UI" panose="020B0502040204020203" pitchFamily="34" charset="0"/>
                <a:ea typeface="+mn-ea"/>
                <a:cs typeface="Segoe UI" panose="020B0502040204020203" pitchFamily="34" charset="0"/>
              </a:rPr>
              <a:t>More easily perform speech </a:t>
            </a:r>
            <a:br>
              <a:rPr kumimoji="0" lang="en-US" sz="1400" b="0" i="1" u="none" strike="noStrike" kern="1200" cap="none" spc="0" normalizeH="0" baseline="0" noProof="0" dirty="0">
                <a:ln>
                  <a:noFill/>
                </a:ln>
                <a:solidFill>
                  <a:srgbClr val="1A1A1A"/>
                </a:solidFill>
                <a:effectLst/>
                <a:uLnTx/>
                <a:uFillTx/>
                <a:latin typeface="Segoe UI" panose="020B0502040204020203" pitchFamily="34" charset="0"/>
                <a:ea typeface="+mn-ea"/>
                <a:cs typeface="Segoe UI" panose="020B0502040204020203" pitchFamily="34" charset="0"/>
              </a:rPr>
            </a:br>
            <a:r>
              <a:rPr kumimoji="0" lang="en-US" sz="1400" b="0" i="1" u="none" strike="noStrike" kern="1200" cap="none" spc="0" normalizeH="0" baseline="0" noProof="0" dirty="0">
                <a:ln>
                  <a:noFill/>
                </a:ln>
                <a:solidFill>
                  <a:srgbClr val="1A1A1A"/>
                </a:solidFill>
                <a:effectLst/>
                <a:uLnTx/>
                <a:uFillTx/>
                <a:latin typeface="Segoe UI" panose="020B0502040204020203" pitchFamily="34" charset="0"/>
                <a:ea typeface="+mn-ea"/>
                <a:cs typeface="Segoe UI" panose="020B0502040204020203" pitchFamily="34" charset="0"/>
              </a:rPr>
              <a:t>and text translation</a:t>
            </a:r>
          </a:p>
        </p:txBody>
      </p:sp>
      <p:sp>
        <p:nvSpPr>
          <p:cNvPr id="90" name="TextBox 89">
            <a:extLst>
              <a:ext uri="{FF2B5EF4-FFF2-40B4-BE49-F238E27FC236}">
                <a16:creationId xmlns:a16="http://schemas.microsoft.com/office/drawing/2014/main" id="{79365192-67FC-48F6-9869-579DB302549A}"/>
              </a:ext>
            </a:extLst>
          </p:cNvPr>
          <p:cNvSpPr txBox="1"/>
          <p:nvPr/>
        </p:nvSpPr>
        <p:spPr>
          <a:xfrm>
            <a:off x="457200" y="5241970"/>
            <a:ext cx="2674751" cy="1280750"/>
          </a:xfrm>
          <a:prstGeom prst="rect">
            <a:avLst/>
          </a:prstGeom>
          <a:noFill/>
        </p:spPr>
        <p:txBody>
          <a:bodyPr wrap="square" lIns="91440" tIns="45720" rIns="91440" bIns="45720" rtlCol="0" anchor="t">
            <a:noAutofit/>
          </a:body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1A1A1A"/>
                </a:solidFill>
                <a:effectLst/>
                <a:uLnTx/>
                <a:uFillTx/>
                <a:latin typeface="Segoe UI Semibold" panose="020B0702040204020203" pitchFamily="34" charset="0"/>
                <a:ea typeface="+mn-ea"/>
                <a:cs typeface="Segoe UI Semibold" panose="020B0702040204020203" pitchFamily="34" charset="0"/>
              </a:rPr>
              <a:t>Bing Speech API</a:t>
            </a:r>
          </a:p>
          <a:p>
            <a:pPr marL="0" marR="0" lvl="0" indent="0" algn="ctr" defTabSz="913841" rtl="0" eaLnBrk="1" fontAlgn="auto" latinLnBrk="0" hangingPunct="1">
              <a:lnSpc>
                <a:spcPct val="100000"/>
              </a:lnSpc>
              <a:spcBef>
                <a:spcPts val="200"/>
              </a:spcBef>
              <a:spcAft>
                <a:spcPts val="0"/>
              </a:spcAft>
              <a:buClrTx/>
              <a:buSzTx/>
              <a:buFontTx/>
              <a:buNone/>
              <a:tabLst/>
              <a:defRPr/>
            </a:pPr>
            <a:r>
              <a:rPr kumimoji="0" lang="en-IN" sz="1400" b="0" i="1" u="none" strike="noStrike" kern="1200" cap="none" spc="0" normalizeH="0" baseline="0" noProof="0" dirty="0">
                <a:ln>
                  <a:noFill/>
                </a:ln>
                <a:solidFill>
                  <a:srgbClr val="1A1A1A"/>
                </a:solidFill>
                <a:effectLst/>
                <a:uLnTx/>
                <a:uFillTx/>
                <a:latin typeface="Segoe UI" panose="020B0502040204020203" pitchFamily="34" charset="0"/>
                <a:ea typeface="+mn-ea"/>
                <a:cs typeface="Segoe UI" panose="020B0502040204020203" pitchFamily="34" charset="0"/>
              </a:rPr>
              <a:t>Convert speech to text and back again, and understand its intent</a:t>
            </a:r>
          </a:p>
        </p:txBody>
      </p:sp>
      <p:sp>
        <p:nvSpPr>
          <p:cNvPr id="91" name="TextBox 90">
            <a:extLst>
              <a:ext uri="{FF2B5EF4-FFF2-40B4-BE49-F238E27FC236}">
                <a16:creationId xmlns:a16="http://schemas.microsoft.com/office/drawing/2014/main" id="{431821CA-217E-435D-99AE-F61639BADC31}"/>
              </a:ext>
            </a:extLst>
          </p:cNvPr>
          <p:cNvSpPr txBox="1"/>
          <p:nvPr/>
        </p:nvSpPr>
        <p:spPr>
          <a:xfrm>
            <a:off x="3324816" y="5241970"/>
            <a:ext cx="2674751" cy="1280750"/>
          </a:xfrm>
          <a:prstGeom prst="rect">
            <a:avLst/>
          </a:prstGeom>
          <a:noFill/>
        </p:spPr>
        <p:txBody>
          <a:bodyPr wrap="square" lIns="91440" tIns="45720" rIns="91440" bIns="45720" rtlCol="0" anchor="t">
            <a:noAutofit/>
          </a:bodyPr>
          <a:lstStyle>
            <a:defPPr>
              <a:defRPr lang="en-US"/>
            </a:defPPr>
            <a:lvl1pPr algn="ctr" defTabSz="913841">
              <a:defRPr sz="1600" b="1">
                <a:cs typeface="Segoe UI Semibold" panose="020B0702040204020203" pitchFamily="34" charset="0"/>
              </a:defRPr>
            </a:lvl1p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1A1A1A"/>
                </a:solidFill>
                <a:effectLst/>
                <a:uLnTx/>
                <a:uFillTx/>
                <a:latin typeface="Segoe UI Semibold" panose="020B0702040204020203" pitchFamily="34" charset="0"/>
                <a:ea typeface="+mn-ea"/>
                <a:cs typeface="Segoe UI Semibold" panose="020B0702040204020203" pitchFamily="34" charset="0"/>
              </a:rPr>
              <a:t>Speaker Recognition </a:t>
            </a:r>
            <a:r>
              <a:rPr kumimoji="0" lang="en-US" sz="1400" b="0" i="1" u="none" strike="noStrike" kern="1200" cap="none" spc="0" normalizeH="0" baseline="0" noProof="0" dirty="0">
                <a:ln>
                  <a:noFill/>
                </a:ln>
                <a:solidFill>
                  <a:srgbClr val="1A1A1A"/>
                </a:solidFill>
                <a:effectLst/>
                <a:uLnTx/>
                <a:uFillTx/>
                <a:latin typeface="Segoe UI" panose="020B0502040204020203" pitchFamily="34" charset="0"/>
                <a:ea typeface="+mn-ea"/>
                <a:cs typeface="Segoe UI" panose="020B0502040204020203" pitchFamily="34" charset="0"/>
              </a:rPr>
              <a:t>Give your app the ability </a:t>
            </a:r>
            <a:br>
              <a:rPr kumimoji="0" lang="en-US" sz="1400" b="0" i="1" u="none" strike="noStrike" kern="1200" cap="none" spc="0" normalizeH="0" baseline="0" noProof="0" dirty="0">
                <a:ln>
                  <a:noFill/>
                </a:ln>
                <a:solidFill>
                  <a:srgbClr val="1A1A1A"/>
                </a:solidFill>
                <a:effectLst/>
                <a:uLnTx/>
                <a:uFillTx/>
                <a:latin typeface="Segoe UI" panose="020B0502040204020203" pitchFamily="34" charset="0"/>
                <a:ea typeface="+mn-ea"/>
                <a:cs typeface="Segoe UI" panose="020B0502040204020203" pitchFamily="34" charset="0"/>
              </a:rPr>
            </a:br>
            <a:r>
              <a:rPr kumimoji="0" lang="en-US" sz="1400" b="0" i="1" u="none" strike="noStrike" kern="1200" cap="none" spc="0" normalizeH="0" baseline="0" noProof="0" dirty="0">
                <a:ln>
                  <a:noFill/>
                </a:ln>
                <a:solidFill>
                  <a:srgbClr val="1A1A1A"/>
                </a:solidFill>
                <a:effectLst/>
                <a:uLnTx/>
                <a:uFillTx/>
                <a:latin typeface="Segoe UI" panose="020B0502040204020203" pitchFamily="34" charset="0"/>
                <a:ea typeface="+mn-ea"/>
                <a:cs typeface="Segoe UI" panose="020B0502040204020203" pitchFamily="34" charset="0"/>
              </a:rPr>
              <a:t>to know who's talking</a:t>
            </a:r>
          </a:p>
        </p:txBody>
      </p:sp>
      <p:sp>
        <p:nvSpPr>
          <p:cNvPr id="92" name="TextBox 91">
            <a:extLst>
              <a:ext uri="{FF2B5EF4-FFF2-40B4-BE49-F238E27FC236}">
                <a16:creationId xmlns:a16="http://schemas.microsoft.com/office/drawing/2014/main" id="{32C74069-3EBC-4988-B9F1-D9092294AD67}"/>
              </a:ext>
            </a:extLst>
          </p:cNvPr>
          <p:cNvSpPr txBox="1"/>
          <p:nvPr/>
        </p:nvSpPr>
        <p:spPr>
          <a:xfrm>
            <a:off x="9060048" y="5241970"/>
            <a:ext cx="2674751" cy="1280750"/>
          </a:xfrm>
          <a:prstGeom prst="rect">
            <a:avLst/>
          </a:prstGeom>
          <a:noFill/>
        </p:spPr>
        <p:txBody>
          <a:bodyPr wrap="square" lIns="91440" tIns="45720" rIns="91440" bIns="45720" rtlCol="0" anchor="t">
            <a:noAutofit/>
          </a:bodyPr>
          <a:lstStyle>
            <a:defPPr>
              <a:defRPr lang="en-US"/>
            </a:defPPr>
            <a:lvl1pPr algn="ctr" defTabSz="913841">
              <a:defRPr sz="1600" b="1">
                <a:cs typeface="Segoe UI Semibold" panose="020B0702040204020203" pitchFamily="34" charset="0"/>
              </a:defRPr>
            </a:lvl1p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1A1A1A"/>
                </a:solidFill>
                <a:effectLst/>
                <a:uLnTx/>
                <a:uFillTx/>
                <a:latin typeface="Segoe UI Semibold" panose="020B0702040204020203" pitchFamily="34" charset="0"/>
                <a:ea typeface="+mn-ea"/>
                <a:cs typeface="Segoe UI Semibold" panose="020B0702040204020203" pitchFamily="34" charset="0"/>
              </a:rPr>
              <a:t>Custom Speech Service</a:t>
            </a:r>
          </a:p>
          <a:p>
            <a:pPr marL="0" marR="0" lvl="0" indent="0" algn="ctr" defTabSz="913841" rtl="0" eaLnBrk="1" fontAlgn="auto" latinLnBrk="0" hangingPunct="1">
              <a:lnSpc>
                <a:spcPct val="100000"/>
              </a:lnSpc>
              <a:spcBef>
                <a:spcPts val="200"/>
              </a:spcBef>
              <a:spcAft>
                <a:spcPts val="0"/>
              </a:spcAft>
              <a:buClrTx/>
              <a:buSzTx/>
              <a:buFontTx/>
              <a:buNone/>
              <a:tabLst/>
              <a:defRPr/>
            </a:pPr>
            <a:r>
              <a:rPr kumimoji="0" lang="en-US" sz="1400" b="0" i="1" u="none" strike="noStrike" kern="1200" cap="none" spc="0" normalizeH="0" baseline="0" noProof="0" dirty="0">
                <a:ln>
                  <a:noFill/>
                </a:ln>
                <a:solidFill>
                  <a:srgbClr val="1A1A1A"/>
                </a:solidFill>
                <a:effectLst/>
                <a:uLnTx/>
                <a:uFillTx/>
                <a:latin typeface="Segoe UI" panose="020B0502040204020203" pitchFamily="34" charset="0"/>
                <a:ea typeface="+mn-ea"/>
                <a:cs typeface="Segoe UI" panose="020B0502040204020203" pitchFamily="34" charset="0"/>
              </a:rPr>
              <a:t>Fine-tune speech recognition for anyone, nearly anywhere</a:t>
            </a:r>
          </a:p>
        </p:txBody>
      </p:sp>
      <p:grpSp>
        <p:nvGrpSpPr>
          <p:cNvPr id="93" name="Group 92">
            <a:extLst>
              <a:ext uri="{FF2B5EF4-FFF2-40B4-BE49-F238E27FC236}">
                <a16:creationId xmlns:a16="http://schemas.microsoft.com/office/drawing/2014/main" id="{E29B0990-5A28-40F1-9A0B-5788B8777A8D}"/>
              </a:ext>
            </a:extLst>
          </p:cNvPr>
          <p:cNvGrpSpPr/>
          <p:nvPr/>
        </p:nvGrpSpPr>
        <p:grpSpPr>
          <a:xfrm>
            <a:off x="4212626" y="1508761"/>
            <a:ext cx="864566" cy="864640"/>
            <a:chOff x="689928" y="1596374"/>
            <a:chExt cx="583149" cy="583200"/>
          </a:xfrm>
        </p:grpSpPr>
        <p:sp>
          <p:nvSpPr>
            <p:cNvPr id="94" name="Oval 93">
              <a:extLst>
                <a:ext uri="{FF2B5EF4-FFF2-40B4-BE49-F238E27FC236}">
                  <a16:creationId xmlns:a16="http://schemas.microsoft.com/office/drawing/2014/main" id="{8F533F3F-638D-423E-BA1F-BE4D041EC79D}"/>
                </a:ext>
              </a:extLst>
            </p:cNvPr>
            <p:cNvSpPr/>
            <p:nvPr/>
          </p:nvSpPr>
          <p:spPr bwMode="auto">
            <a:xfrm>
              <a:off x="689928" y="1596374"/>
              <a:ext cx="583149" cy="583200"/>
            </a:xfrm>
            <a:prstGeom prst="ellipse">
              <a:avLst/>
            </a:prstGeom>
            <a:solidFill>
              <a:schemeClr val="bg1"/>
            </a:solidFill>
            <a:ln w="63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5" name="Oval 94">
              <a:extLst>
                <a:ext uri="{FF2B5EF4-FFF2-40B4-BE49-F238E27FC236}">
                  <a16:creationId xmlns:a16="http://schemas.microsoft.com/office/drawing/2014/main" id="{043CB2E9-2E16-46C1-AFE3-205EC88C061D}"/>
                </a:ext>
              </a:extLst>
            </p:cNvPr>
            <p:cNvSpPr/>
            <p:nvPr/>
          </p:nvSpPr>
          <p:spPr bwMode="auto">
            <a:xfrm>
              <a:off x="743834" y="1650285"/>
              <a:ext cx="475337" cy="47537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1A1A1A"/>
                </a:solidFill>
                <a:effectLst/>
                <a:uLnTx/>
                <a:uFillTx/>
                <a:latin typeface="Segoe UI"/>
                <a:ea typeface="Segoe UI" pitchFamily="34" charset="0"/>
                <a:cs typeface="Segoe UI" pitchFamily="34" charset="0"/>
              </a:endParaRPr>
            </a:p>
          </p:txBody>
        </p:sp>
      </p:grpSp>
      <p:sp>
        <p:nvSpPr>
          <p:cNvPr id="97" name="Oval 96">
            <a:extLst>
              <a:ext uri="{FF2B5EF4-FFF2-40B4-BE49-F238E27FC236}">
                <a16:creationId xmlns:a16="http://schemas.microsoft.com/office/drawing/2014/main" id="{A07439AF-1C58-468E-AC33-33B622A682FE}"/>
              </a:ext>
            </a:extLst>
          </p:cNvPr>
          <p:cNvSpPr/>
          <p:nvPr/>
        </p:nvSpPr>
        <p:spPr bwMode="auto">
          <a:xfrm>
            <a:off x="6983039" y="1508761"/>
            <a:ext cx="864566" cy="864640"/>
          </a:xfrm>
          <a:prstGeom prst="ellipse">
            <a:avLst/>
          </a:prstGeom>
          <a:solidFill>
            <a:schemeClr val="bg1"/>
          </a:solidFill>
          <a:ln w="63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8" name="Oval 97">
            <a:extLst>
              <a:ext uri="{FF2B5EF4-FFF2-40B4-BE49-F238E27FC236}">
                <a16:creationId xmlns:a16="http://schemas.microsoft.com/office/drawing/2014/main" id="{26D97647-2FF6-4D04-B0FE-49EFA31AE9B7}"/>
              </a:ext>
            </a:extLst>
          </p:cNvPr>
          <p:cNvSpPr/>
          <p:nvPr/>
        </p:nvSpPr>
        <p:spPr bwMode="auto">
          <a:xfrm>
            <a:off x="7062959" y="1588688"/>
            <a:ext cx="704726" cy="704785"/>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1A1A1A"/>
              </a:solidFill>
              <a:effectLst/>
              <a:uLnTx/>
              <a:uFillTx/>
              <a:latin typeface="Segoe UI"/>
              <a:ea typeface="Segoe UI" pitchFamily="34" charset="0"/>
              <a:cs typeface="Segoe UI" pitchFamily="34" charset="0"/>
            </a:endParaRPr>
          </a:p>
        </p:txBody>
      </p:sp>
      <p:grpSp>
        <p:nvGrpSpPr>
          <p:cNvPr id="99" name="Group 98">
            <a:extLst>
              <a:ext uri="{FF2B5EF4-FFF2-40B4-BE49-F238E27FC236}">
                <a16:creationId xmlns:a16="http://schemas.microsoft.com/office/drawing/2014/main" id="{D3B6A20E-F01E-475A-AE5E-56386D020DB9}"/>
              </a:ext>
            </a:extLst>
          </p:cNvPr>
          <p:cNvGrpSpPr/>
          <p:nvPr/>
        </p:nvGrpSpPr>
        <p:grpSpPr>
          <a:xfrm>
            <a:off x="1362293" y="4175761"/>
            <a:ext cx="864566" cy="864640"/>
            <a:chOff x="689928" y="1596374"/>
            <a:chExt cx="583149" cy="583200"/>
          </a:xfrm>
        </p:grpSpPr>
        <p:sp>
          <p:nvSpPr>
            <p:cNvPr id="100" name="Oval 99">
              <a:extLst>
                <a:ext uri="{FF2B5EF4-FFF2-40B4-BE49-F238E27FC236}">
                  <a16:creationId xmlns:a16="http://schemas.microsoft.com/office/drawing/2014/main" id="{C3FECBF0-EAEC-46BF-A258-D224997043A7}"/>
                </a:ext>
              </a:extLst>
            </p:cNvPr>
            <p:cNvSpPr/>
            <p:nvPr/>
          </p:nvSpPr>
          <p:spPr bwMode="auto">
            <a:xfrm>
              <a:off x="689928" y="1596374"/>
              <a:ext cx="583149" cy="583200"/>
            </a:xfrm>
            <a:prstGeom prst="ellipse">
              <a:avLst/>
            </a:prstGeom>
            <a:solidFill>
              <a:schemeClr val="bg1"/>
            </a:solidFill>
            <a:ln w="63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1" name="Oval 100">
              <a:extLst>
                <a:ext uri="{FF2B5EF4-FFF2-40B4-BE49-F238E27FC236}">
                  <a16:creationId xmlns:a16="http://schemas.microsoft.com/office/drawing/2014/main" id="{92981BCC-C25D-460C-BE4C-29EC81036616}"/>
                </a:ext>
              </a:extLst>
            </p:cNvPr>
            <p:cNvSpPr/>
            <p:nvPr/>
          </p:nvSpPr>
          <p:spPr bwMode="auto">
            <a:xfrm>
              <a:off x="743834" y="1650285"/>
              <a:ext cx="475337" cy="47537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1A1A1A"/>
                </a:solidFill>
                <a:effectLst/>
                <a:uLnTx/>
                <a:uFillTx/>
                <a:latin typeface="Segoe UI"/>
                <a:ea typeface="Segoe UI" pitchFamily="34" charset="0"/>
                <a:cs typeface="Segoe UI" pitchFamily="34" charset="0"/>
              </a:endParaRPr>
            </a:p>
          </p:txBody>
        </p:sp>
      </p:grpSp>
      <p:grpSp>
        <p:nvGrpSpPr>
          <p:cNvPr id="102" name="Group 101">
            <a:extLst>
              <a:ext uri="{FF2B5EF4-FFF2-40B4-BE49-F238E27FC236}">
                <a16:creationId xmlns:a16="http://schemas.microsoft.com/office/drawing/2014/main" id="{B0CA14A9-B318-495E-A934-734CE8188E18}"/>
              </a:ext>
            </a:extLst>
          </p:cNvPr>
          <p:cNvGrpSpPr/>
          <p:nvPr/>
        </p:nvGrpSpPr>
        <p:grpSpPr>
          <a:xfrm>
            <a:off x="4229909" y="4175761"/>
            <a:ext cx="864566" cy="864640"/>
            <a:chOff x="689928" y="1596374"/>
            <a:chExt cx="583149" cy="583200"/>
          </a:xfrm>
        </p:grpSpPr>
        <p:sp>
          <p:nvSpPr>
            <p:cNvPr id="103" name="Oval 102">
              <a:extLst>
                <a:ext uri="{FF2B5EF4-FFF2-40B4-BE49-F238E27FC236}">
                  <a16:creationId xmlns:a16="http://schemas.microsoft.com/office/drawing/2014/main" id="{6ED4F7A2-DD24-422B-A92D-03133645CFEC}"/>
                </a:ext>
              </a:extLst>
            </p:cNvPr>
            <p:cNvSpPr/>
            <p:nvPr/>
          </p:nvSpPr>
          <p:spPr bwMode="auto">
            <a:xfrm>
              <a:off x="689928" y="1596374"/>
              <a:ext cx="583149" cy="583200"/>
            </a:xfrm>
            <a:prstGeom prst="ellipse">
              <a:avLst/>
            </a:prstGeom>
            <a:solidFill>
              <a:schemeClr val="bg1"/>
            </a:solidFill>
            <a:ln w="63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4" name="Oval 103">
              <a:extLst>
                <a:ext uri="{FF2B5EF4-FFF2-40B4-BE49-F238E27FC236}">
                  <a16:creationId xmlns:a16="http://schemas.microsoft.com/office/drawing/2014/main" id="{CA6871FB-1EE3-4BC8-96FA-FF2A0BF2F123}"/>
                </a:ext>
              </a:extLst>
            </p:cNvPr>
            <p:cNvSpPr/>
            <p:nvPr/>
          </p:nvSpPr>
          <p:spPr bwMode="auto">
            <a:xfrm>
              <a:off x="743834" y="1650285"/>
              <a:ext cx="475337" cy="47537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1A1A1A"/>
                </a:solidFill>
                <a:effectLst/>
                <a:uLnTx/>
                <a:uFillTx/>
                <a:latin typeface="Segoe UI"/>
                <a:ea typeface="Segoe UI" pitchFamily="34" charset="0"/>
                <a:cs typeface="Segoe UI" pitchFamily="34" charset="0"/>
              </a:endParaRPr>
            </a:p>
          </p:txBody>
        </p:sp>
      </p:grpSp>
      <p:grpSp>
        <p:nvGrpSpPr>
          <p:cNvPr id="105" name="Group 104">
            <a:extLst>
              <a:ext uri="{FF2B5EF4-FFF2-40B4-BE49-F238E27FC236}">
                <a16:creationId xmlns:a16="http://schemas.microsoft.com/office/drawing/2014/main" id="{44E52650-0D47-4E6A-9B60-37B460AB80D7}"/>
              </a:ext>
            </a:extLst>
          </p:cNvPr>
          <p:cNvGrpSpPr/>
          <p:nvPr/>
        </p:nvGrpSpPr>
        <p:grpSpPr>
          <a:xfrm>
            <a:off x="9965141" y="4175761"/>
            <a:ext cx="864566" cy="864640"/>
            <a:chOff x="689928" y="1596374"/>
            <a:chExt cx="583149" cy="583200"/>
          </a:xfrm>
        </p:grpSpPr>
        <p:sp>
          <p:nvSpPr>
            <p:cNvPr id="106" name="Oval 105">
              <a:extLst>
                <a:ext uri="{FF2B5EF4-FFF2-40B4-BE49-F238E27FC236}">
                  <a16:creationId xmlns:a16="http://schemas.microsoft.com/office/drawing/2014/main" id="{EC60AC3F-B2AB-4BC9-BA0A-DCA1E6543CB6}"/>
                </a:ext>
              </a:extLst>
            </p:cNvPr>
            <p:cNvSpPr/>
            <p:nvPr/>
          </p:nvSpPr>
          <p:spPr bwMode="auto">
            <a:xfrm>
              <a:off x="689928" y="1596374"/>
              <a:ext cx="583149" cy="583200"/>
            </a:xfrm>
            <a:prstGeom prst="ellipse">
              <a:avLst/>
            </a:prstGeom>
            <a:solidFill>
              <a:schemeClr val="bg1"/>
            </a:solidFill>
            <a:ln w="63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7" name="Oval 106">
              <a:extLst>
                <a:ext uri="{FF2B5EF4-FFF2-40B4-BE49-F238E27FC236}">
                  <a16:creationId xmlns:a16="http://schemas.microsoft.com/office/drawing/2014/main" id="{7DA7D5DD-F012-449C-8ECA-A679B279E0B7}"/>
                </a:ext>
              </a:extLst>
            </p:cNvPr>
            <p:cNvSpPr/>
            <p:nvPr/>
          </p:nvSpPr>
          <p:spPr bwMode="auto">
            <a:xfrm>
              <a:off x="743834" y="1650285"/>
              <a:ext cx="475337" cy="47537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1A1A1A"/>
                </a:solidFill>
                <a:effectLst/>
                <a:uLnTx/>
                <a:uFillTx/>
                <a:latin typeface="Segoe UI"/>
                <a:ea typeface="Segoe UI" pitchFamily="34" charset="0"/>
                <a:cs typeface="Segoe UI" pitchFamily="34" charset="0"/>
              </a:endParaRPr>
            </a:p>
          </p:txBody>
        </p:sp>
      </p:grpSp>
      <p:grpSp>
        <p:nvGrpSpPr>
          <p:cNvPr id="108" name="Group 107">
            <a:extLst>
              <a:ext uri="{FF2B5EF4-FFF2-40B4-BE49-F238E27FC236}">
                <a16:creationId xmlns:a16="http://schemas.microsoft.com/office/drawing/2014/main" id="{D12AE3FB-A773-4D53-90B9-92BDF56DDB87}"/>
              </a:ext>
            </a:extLst>
          </p:cNvPr>
          <p:cNvGrpSpPr/>
          <p:nvPr/>
        </p:nvGrpSpPr>
        <p:grpSpPr>
          <a:xfrm>
            <a:off x="7097525" y="4175761"/>
            <a:ext cx="864566" cy="864640"/>
            <a:chOff x="689928" y="1596374"/>
            <a:chExt cx="583149" cy="583200"/>
          </a:xfrm>
        </p:grpSpPr>
        <p:sp>
          <p:nvSpPr>
            <p:cNvPr id="109" name="Oval 108">
              <a:extLst>
                <a:ext uri="{FF2B5EF4-FFF2-40B4-BE49-F238E27FC236}">
                  <a16:creationId xmlns:a16="http://schemas.microsoft.com/office/drawing/2014/main" id="{CFE5B9B7-2220-49DF-A203-8D1B657DAFD8}"/>
                </a:ext>
              </a:extLst>
            </p:cNvPr>
            <p:cNvSpPr/>
            <p:nvPr/>
          </p:nvSpPr>
          <p:spPr bwMode="auto">
            <a:xfrm>
              <a:off x="689928" y="1596374"/>
              <a:ext cx="583149" cy="583200"/>
            </a:xfrm>
            <a:prstGeom prst="ellipse">
              <a:avLst/>
            </a:prstGeom>
            <a:solidFill>
              <a:schemeClr val="bg1"/>
            </a:solidFill>
            <a:ln w="63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0" name="Oval 109">
              <a:extLst>
                <a:ext uri="{FF2B5EF4-FFF2-40B4-BE49-F238E27FC236}">
                  <a16:creationId xmlns:a16="http://schemas.microsoft.com/office/drawing/2014/main" id="{7AFBC499-5C41-448F-A985-1789449D71E6}"/>
                </a:ext>
              </a:extLst>
            </p:cNvPr>
            <p:cNvSpPr/>
            <p:nvPr/>
          </p:nvSpPr>
          <p:spPr bwMode="auto">
            <a:xfrm>
              <a:off x="743834" y="1650285"/>
              <a:ext cx="475337" cy="47537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solidFill>
                  <a:srgbClr val="1A1A1A"/>
                </a:solidFill>
                <a:effectLst/>
                <a:uLnTx/>
                <a:uFillTx/>
                <a:latin typeface="Segoe UI"/>
                <a:ea typeface="Segoe UI" pitchFamily="34" charset="0"/>
                <a:cs typeface="Segoe UI" pitchFamily="34" charset="0"/>
              </a:endParaRPr>
            </a:p>
          </p:txBody>
        </p:sp>
      </p:grpSp>
      <p:sp>
        <p:nvSpPr>
          <p:cNvPr id="111" name="Freeform 16">
            <a:extLst>
              <a:ext uri="{FF2B5EF4-FFF2-40B4-BE49-F238E27FC236}">
                <a16:creationId xmlns:a16="http://schemas.microsoft.com/office/drawing/2014/main" id="{C42A672F-D39B-4178-B5A5-7D73F75FFE41}"/>
              </a:ext>
            </a:extLst>
          </p:cNvPr>
          <p:cNvSpPr>
            <a:spLocks noEditPoints="1"/>
          </p:cNvSpPr>
          <p:nvPr/>
        </p:nvSpPr>
        <p:spPr bwMode="auto">
          <a:xfrm>
            <a:off x="1568026" y="1742710"/>
            <a:ext cx="453100" cy="396742"/>
          </a:xfrm>
          <a:custGeom>
            <a:avLst/>
            <a:gdLst>
              <a:gd name="T0" fmla="*/ 1150 w 1167"/>
              <a:gd name="T1" fmla="*/ 473 h 1020"/>
              <a:gd name="T2" fmla="*/ 1167 w 1167"/>
              <a:gd name="T3" fmla="*/ 475 h 1020"/>
              <a:gd name="T4" fmla="*/ 1167 w 1167"/>
              <a:gd name="T5" fmla="*/ 545 h 1020"/>
              <a:gd name="T6" fmla="*/ 1150 w 1167"/>
              <a:gd name="T7" fmla="*/ 548 h 1020"/>
              <a:gd name="T8" fmla="*/ 1077 w 1167"/>
              <a:gd name="T9" fmla="*/ 673 h 1020"/>
              <a:gd name="T10" fmla="*/ 1077 w 1167"/>
              <a:gd name="T11" fmla="*/ 838 h 1020"/>
              <a:gd name="T12" fmla="*/ 1033 w 1167"/>
              <a:gd name="T13" fmla="*/ 974 h 1020"/>
              <a:gd name="T14" fmla="*/ 909 w 1167"/>
              <a:gd name="T15" fmla="*/ 1020 h 1020"/>
              <a:gd name="T16" fmla="*/ 888 w 1167"/>
              <a:gd name="T17" fmla="*/ 1020 h 1020"/>
              <a:gd name="T18" fmla="*/ 888 w 1167"/>
              <a:gd name="T19" fmla="*/ 934 h 1020"/>
              <a:gd name="T20" fmla="*/ 907 w 1167"/>
              <a:gd name="T21" fmla="*/ 933 h 1020"/>
              <a:gd name="T22" fmla="*/ 964 w 1167"/>
              <a:gd name="T23" fmla="*/ 909 h 1020"/>
              <a:gd name="T24" fmla="*/ 981 w 1167"/>
              <a:gd name="T25" fmla="*/ 822 h 1020"/>
              <a:gd name="T26" fmla="*/ 981 w 1167"/>
              <a:gd name="T27" fmla="*/ 668 h 1020"/>
              <a:gd name="T28" fmla="*/ 1041 w 1167"/>
              <a:gd name="T29" fmla="*/ 511 h 1020"/>
              <a:gd name="T30" fmla="*/ 981 w 1167"/>
              <a:gd name="T31" fmla="*/ 362 h 1020"/>
              <a:gd name="T32" fmla="*/ 981 w 1167"/>
              <a:gd name="T33" fmla="*/ 199 h 1020"/>
              <a:gd name="T34" fmla="*/ 964 w 1167"/>
              <a:gd name="T35" fmla="*/ 111 h 1020"/>
              <a:gd name="T36" fmla="*/ 907 w 1167"/>
              <a:gd name="T37" fmla="*/ 88 h 1020"/>
              <a:gd name="T38" fmla="*/ 888 w 1167"/>
              <a:gd name="T39" fmla="*/ 87 h 1020"/>
              <a:gd name="T40" fmla="*/ 888 w 1167"/>
              <a:gd name="T41" fmla="*/ 0 h 1020"/>
              <a:gd name="T42" fmla="*/ 909 w 1167"/>
              <a:gd name="T43" fmla="*/ 1 h 1020"/>
              <a:gd name="T44" fmla="*/ 1033 w 1167"/>
              <a:gd name="T45" fmla="*/ 47 h 1020"/>
              <a:gd name="T46" fmla="*/ 1077 w 1167"/>
              <a:gd name="T47" fmla="*/ 183 h 1020"/>
              <a:gd name="T48" fmla="*/ 1077 w 1167"/>
              <a:gd name="T49" fmla="*/ 357 h 1020"/>
              <a:gd name="T50" fmla="*/ 1150 w 1167"/>
              <a:gd name="T51" fmla="*/ 473 h 1020"/>
              <a:gd name="T52" fmla="*/ 134 w 1167"/>
              <a:gd name="T53" fmla="*/ 47 h 1020"/>
              <a:gd name="T54" fmla="*/ 259 w 1167"/>
              <a:gd name="T55" fmla="*/ 1 h 1020"/>
              <a:gd name="T56" fmla="*/ 280 w 1167"/>
              <a:gd name="T57" fmla="*/ 0 h 1020"/>
              <a:gd name="T58" fmla="*/ 280 w 1167"/>
              <a:gd name="T59" fmla="*/ 87 h 1020"/>
              <a:gd name="T60" fmla="*/ 261 w 1167"/>
              <a:gd name="T61" fmla="*/ 88 h 1020"/>
              <a:gd name="T62" fmla="*/ 204 w 1167"/>
              <a:gd name="T63" fmla="*/ 111 h 1020"/>
              <a:gd name="T64" fmla="*/ 187 w 1167"/>
              <a:gd name="T65" fmla="*/ 199 h 1020"/>
              <a:gd name="T66" fmla="*/ 187 w 1167"/>
              <a:gd name="T67" fmla="*/ 362 h 1020"/>
              <a:gd name="T68" fmla="*/ 126 w 1167"/>
              <a:gd name="T69" fmla="*/ 511 h 1020"/>
              <a:gd name="T70" fmla="*/ 187 w 1167"/>
              <a:gd name="T71" fmla="*/ 668 h 1020"/>
              <a:gd name="T72" fmla="*/ 187 w 1167"/>
              <a:gd name="T73" fmla="*/ 822 h 1020"/>
              <a:gd name="T74" fmla="*/ 204 w 1167"/>
              <a:gd name="T75" fmla="*/ 909 h 1020"/>
              <a:gd name="T76" fmla="*/ 261 w 1167"/>
              <a:gd name="T77" fmla="*/ 933 h 1020"/>
              <a:gd name="T78" fmla="*/ 280 w 1167"/>
              <a:gd name="T79" fmla="*/ 934 h 1020"/>
              <a:gd name="T80" fmla="*/ 280 w 1167"/>
              <a:gd name="T81" fmla="*/ 1020 h 1020"/>
              <a:gd name="T82" fmla="*/ 259 w 1167"/>
              <a:gd name="T83" fmla="*/ 1020 h 1020"/>
              <a:gd name="T84" fmla="*/ 134 w 1167"/>
              <a:gd name="T85" fmla="*/ 974 h 1020"/>
              <a:gd name="T86" fmla="*/ 91 w 1167"/>
              <a:gd name="T87" fmla="*/ 838 h 1020"/>
              <a:gd name="T88" fmla="*/ 91 w 1167"/>
              <a:gd name="T89" fmla="*/ 673 h 1020"/>
              <a:gd name="T90" fmla="*/ 18 w 1167"/>
              <a:gd name="T91" fmla="*/ 548 h 1020"/>
              <a:gd name="T92" fmla="*/ 0 w 1167"/>
              <a:gd name="T93" fmla="*/ 545 h 1020"/>
              <a:gd name="T94" fmla="*/ 0 w 1167"/>
              <a:gd name="T95" fmla="*/ 475 h 1020"/>
              <a:gd name="T96" fmla="*/ 18 w 1167"/>
              <a:gd name="T97" fmla="*/ 473 h 1020"/>
              <a:gd name="T98" fmla="*/ 91 w 1167"/>
              <a:gd name="T99" fmla="*/ 357 h 1020"/>
              <a:gd name="T100" fmla="*/ 91 w 1167"/>
              <a:gd name="T101" fmla="*/ 183 h 1020"/>
              <a:gd name="T102" fmla="*/ 134 w 1167"/>
              <a:gd name="T103" fmla="*/ 47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67" h="1020">
                <a:moveTo>
                  <a:pt x="1150" y="473"/>
                </a:moveTo>
                <a:cubicBezTo>
                  <a:pt x="1167" y="475"/>
                  <a:pt x="1167" y="475"/>
                  <a:pt x="1167" y="475"/>
                </a:cubicBezTo>
                <a:cubicBezTo>
                  <a:pt x="1167" y="545"/>
                  <a:pt x="1167" y="545"/>
                  <a:pt x="1167" y="545"/>
                </a:cubicBezTo>
                <a:cubicBezTo>
                  <a:pt x="1150" y="548"/>
                  <a:pt x="1150" y="548"/>
                  <a:pt x="1150" y="548"/>
                </a:cubicBezTo>
                <a:cubicBezTo>
                  <a:pt x="1101" y="555"/>
                  <a:pt x="1077" y="594"/>
                  <a:pt x="1077" y="673"/>
                </a:cubicBezTo>
                <a:cubicBezTo>
                  <a:pt x="1077" y="838"/>
                  <a:pt x="1077" y="838"/>
                  <a:pt x="1077" y="838"/>
                </a:cubicBezTo>
                <a:cubicBezTo>
                  <a:pt x="1077" y="899"/>
                  <a:pt x="1063" y="945"/>
                  <a:pt x="1033" y="974"/>
                </a:cubicBezTo>
                <a:cubicBezTo>
                  <a:pt x="1004" y="1002"/>
                  <a:pt x="962" y="1018"/>
                  <a:pt x="909" y="1020"/>
                </a:cubicBezTo>
                <a:cubicBezTo>
                  <a:pt x="888" y="1020"/>
                  <a:pt x="888" y="1020"/>
                  <a:pt x="888" y="1020"/>
                </a:cubicBezTo>
                <a:cubicBezTo>
                  <a:pt x="888" y="934"/>
                  <a:pt x="888" y="934"/>
                  <a:pt x="888" y="934"/>
                </a:cubicBezTo>
                <a:cubicBezTo>
                  <a:pt x="907" y="933"/>
                  <a:pt x="907" y="933"/>
                  <a:pt x="907" y="933"/>
                </a:cubicBezTo>
                <a:cubicBezTo>
                  <a:pt x="935" y="931"/>
                  <a:pt x="954" y="923"/>
                  <a:pt x="964" y="909"/>
                </a:cubicBezTo>
                <a:cubicBezTo>
                  <a:pt x="975" y="894"/>
                  <a:pt x="981" y="865"/>
                  <a:pt x="981" y="822"/>
                </a:cubicBezTo>
                <a:cubicBezTo>
                  <a:pt x="981" y="668"/>
                  <a:pt x="981" y="668"/>
                  <a:pt x="981" y="668"/>
                </a:cubicBezTo>
                <a:cubicBezTo>
                  <a:pt x="981" y="594"/>
                  <a:pt x="1001" y="541"/>
                  <a:pt x="1041" y="511"/>
                </a:cubicBezTo>
                <a:cubicBezTo>
                  <a:pt x="1001" y="483"/>
                  <a:pt x="981" y="432"/>
                  <a:pt x="981" y="362"/>
                </a:cubicBezTo>
                <a:cubicBezTo>
                  <a:pt x="981" y="199"/>
                  <a:pt x="981" y="199"/>
                  <a:pt x="981" y="199"/>
                </a:cubicBezTo>
                <a:cubicBezTo>
                  <a:pt x="981" y="156"/>
                  <a:pt x="975" y="126"/>
                  <a:pt x="964" y="111"/>
                </a:cubicBezTo>
                <a:cubicBezTo>
                  <a:pt x="954" y="97"/>
                  <a:pt x="935" y="89"/>
                  <a:pt x="907" y="88"/>
                </a:cubicBezTo>
                <a:cubicBezTo>
                  <a:pt x="888" y="87"/>
                  <a:pt x="888" y="87"/>
                  <a:pt x="888" y="87"/>
                </a:cubicBezTo>
                <a:cubicBezTo>
                  <a:pt x="888" y="0"/>
                  <a:pt x="888" y="0"/>
                  <a:pt x="888" y="0"/>
                </a:cubicBezTo>
                <a:cubicBezTo>
                  <a:pt x="909" y="1"/>
                  <a:pt x="909" y="1"/>
                  <a:pt x="909" y="1"/>
                </a:cubicBezTo>
                <a:cubicBezTo>
                  <a:pt x="962" y="3"/>
                  <a:pt x="1004" y="18"/>
                  <a:pt x="1033" y="47"/>
                </a:cubicBezTo>
                <a:cubicBezTo>
                  <a:pt x="1063" y="76"/>
                  <a:pt x="1077" y="122"/>
                  <a:pt x="1077" y="183"/>
                </a:cubicBezTo>
                <a:cubicBezTo>
                  <a:pt x="1077" y="357"/>
                  <a:pt x="1077" y="357"/>
                  <a:pt x="1077" y="357"/>
                </a:cubicBezTo>
                <a:cubicBezTo>
                  <a:pt x="1077" y="430"/>
                  <a:pt x="1101" y="466"/>
                  <a:pt x="1150" y="473"/>
                </a:cubicBezTo>
                <a:close/>
                <a:moveTo>
                  <a:pt x="134" y="47"/>
                </a:moveTo>
                <a:cubicBezTo>
                  <a:pt x="163" y="18"/>
                  <a:pt x="205" y="3"/>
                  <a:pt x="259" y="1"/>
                </a:cubicBezTo>
                <a:cubicBezTo>
                  <a:pt x="280" y="0"/>
                  <a:pt x="280" y="0"/>
                  <a:pt x="280" y="0"/>
                </a:cubicBezTo>
                <a:cubicBezTo>
                  <a:pt x="280" y="87"/>
                  <a:pt x="280" y="87"/>
                  <a:pt x="280" y="87"/>
                </a:cubicBezTo>
                <a:cubicBezTo>
                  <a:pt x="261" y="88"/>
                  <a:pt x="261" y="88"/>
                  <a:pt x="261" y="88"/>
                </a:cubicBezTo>
                <a:cubicBezTo>
                  <a:pt x="232" y="89"/>
                  <a:pt x="214" y="97"/>
                  <a:pt x="204" y="111"/>
                </a:cubicBezTo>
                <a:cubicBezTo>
                  <a:pt x="193" y="126"/>
                  <a:pt x="187" y="156"/>
                  <a:pt x="187" y="199"/>
                </a:cubicBezTo>
                <a:cubicBezTo>
                  <a:pt x="187" y="362"/>
                  <a:pt x="187" y="362"/>
                  <a:pt x="187" y="362"/>
                </a:cubicBezTo>
                <a:cubicBezTo>
                  <a:pt x="187" y="433"/>
                  <a:pt x="167" y="483"/>
                  <a:pt x="126" y="511"/>
                </a:cubicBezTo>
                <a:cubicBezTo>
                  <a:pt x="167" y="540"/>
                  <a:pt x="187" y="594"/>
                  <a:pt x="187" y="668"/>
                </a:cubicBezTo>
                <a:cubicBezTo>
                  <a:pt x="187" y="822"/>
                  <a:pt x="187" y="822"/>
                  <a:pt x="187" y="822"/>
                </a:cubicBezTo>
                <a:cubicBezTo>
                  <a:pt x="187" y="865"/>
                  <a:pt x="193" y="894"/>
                  <a:pt x="204" y="909"/>
                </a:cubicBezTo>
                <a:cubicBezTo>
                  <a:pt x="214" y="923"/>
                  <a:pt x="232" y="931"/>
                  <a:pt x="261" y="933"/>
                </a:cubicBezTo>
                <a:cubicBezTo>
                  <a:pt x="280" y="934"/>
                  <a:pt x="280" y="934"/>
                  <a:pt x="280" y="934"/>
                </a:cubicBezTo>
                <a:cubicBezTo>
                  <a:pt x="280" y="1020"/>
                  <a:pt x="280" y="1020"/>
                  <a:pt x="280" y="1020"/>
                </a:cubicBezTo>
                <a:cubicBezTo>
                  <a:pt x="259" y="1020"/>
                  <a:pt x="259" y="1020"/>
                  <a:pt x="259" y="1020"/>
                </a:cubicBezTo>
                <a:cubicBezTo>
                  <a:pt x="205" y="1018"/>
                  <a:pt x="163" y="1002"/>
                  <a:pt x="134" y="974"/>
                </a:cubicBezTo>
                <a:cubicBezTo>
                  <a:pt x="105" y="945"/>
                  <a:pt x="91" y="899"/>
                  <a:pt x="91" y="838"/>
                </a:cubicBezTo>
                <a:cubicBezTo>
                  <a:pt x="91" y="673"/>
                  <a:pt x="91" y="673"/>
                  <a:pt x="91" y="673"/>
                </a:cubicBezTo>
                <a:cubicBezTo>
                  <a:pt x="91" y="594"/>
                  <a:pt x="67" y="555"/>
                  <a:pt x="18" y="548"/>
                </a:cubicBezTo>
                <a:cubicBezTo>
                  <a:pt x="0" y="545"/>
                  <a:pt x="0" y="545"/>
                  <a:pt x="0" y="545"/>
                </a:cubicBezTo>
                <a:cubicBezTo>
                  <a:pt x="0" y="475"/>
                  <a:pt x="0" y="475"/>
                  <a:pt x="0" y="475"/>
                </a:cubicBezTo>
                <a:cubicBezTo>
                  <a:pt x="18" y="473"/>
                  <a:pt x="18" y="473"/>
                  <a:pt x="18" y="473"/>
                </a:cubicBezTo>
                <a:cubicBezTo>
                  <a:pt x="67" y="466"/>
                  <a:pt x="91" y="430"/>
                  <a:pt x="91" y="357"/>
                </a:cubicBezTo>
                <a:cubicBezTo>
                  <a:pt x="91" y="183"/>
                  <a:pt x="91" y="183"/>
                  <a:pt x="91" y="183"/>
                </a:cubicBezTo>
                <a:cubicBezTo>
                  <a:pt x="91" y="122"/>
                  <a:pt x="105" y="76"/>
                  <a:pt x="134" y="47"/>
                </a:cubicBezTo>
                <a:close/>
              </a:path>
            </a:pathLst>
          </a:custGeom>
          <a:solidFill>
            <a:schemeClr val="bg1"/>
          </a:solidFill>
          <a:ln>
            <a:no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dirty="0">
              <a:ln>
                <a:noFill/>
              </a:ln>
              <a:solidFill>
                <a:srgbClr val="3F3F3F"/>
              </a:solidFill>
              <a:effectLst/>
              <a:uLnTx/>
              <a:uFillTx/>
              <a:latin typeface="Segoe UI"/>
              <a:ea typeface="+mn-ea"/>
              <a:cs typeface="+mn-cs"/>
            </a:endParaRPr>
          </a:p>
        </p:txBody>
      </p:sp>
      <p:sp>
        <p:nvSpPr>
          <p:cNvPr id="112" name="Freeform 23">
            <a:extLst>
              <a:ext uri="{FF2B5EF4-FFF2-40B4-BE49-F238E27FC236}">
                <a16:creationId xmlns:a16="http://schemas.microsoft.com/office/drawing/2014/main" id="{5913EE1A-2843-4382-B25F-4E6D0D7D4C07}"/>
              </a:ext>
            </a:extLst>
          </p:cNvPr>
          <p:cNvSpPr>
            <a:spLocks noEditPoints="1"/>
          </p:cNvSpPr>
          <p:nvPr/>
        </p:nvSpPr>
        <p:spPr bwMode="auto">
          <a:xfrm>
            <a:off x="7197570" y="1740942"/>
            <a:ext cx="435504" cy="400278"/>
          </a:xfrm>
          <a:custGeom>
            <a:avLst/>
            <a:gdLst>
              <a:gd name="T0" fmla="*/ 1142 w 1308"/>
              <a:gd name="T1" fmla="*/ 686 h 1200"/>
              <a:gd name="T2" fmla="*/ 982 w 1308"/>
              <a:gd name="T3" fmla="*/ 616 h 1200"/>
              <a:gd name="T4" fmla="*/ 965 w 1308"/>
              <a:gd name="T5" fmla="*/ 617 h 1200"/>
              <a:gd name="T6" fmla="*/ 958 w 1308"/>
              <a:gd name="T7" fmla="*/ 617 h 1200"/>
              <a:gd name="T8" fmla="*/ 629 w 1308"/>
              <a:gd name="T9" fmla="*/ 343 h 1200"/>
              <a:gd name="T10" fmla="*/ 434 w 1308"/>
              <a:gd name="T11" fmla="*/ 343 h 1200"/>
              <a:gd name="T12" fmla="*/ 679 w 1308"/>
              <a:gd name="T13" fmla="*/ 91 h 1200"/>
              <a:gd name="T14" fmla="*/ 965 w 1308"/>
              <a:gd name="T15" fmla="*/ 91 h 1200"/>
              <a:gd name="T16" fmla="*/ 1210 w 1308"/>
              <a:gd name="T17" fmla="*/ 344 h 1200"/>
              <a:gd name="T18" fmla="*/ 1210 w 1308"/>
              <a:gd name="T19" fmla="*/ 364 h 1200"/>
              <a:gd name="T20" fmla="*/ 1098 w 1308"/>
              <a:gd name="T21" fmla="*/ 576 h 1200"/>
              <a:gd name="T22" fmla="*/ 1142 w 1308"/>
              <a:gd name="T23" fmla="*/ 686 h 1200"/>
              <a:gd name="T24" fmla="*/ 629 w 1308"/>
              <a:gd name="T25" fmla="*/ 960 h 1200"/>
              <a:gd name="T26" fmla="*/ 343 w 1308"/>
              <a:gd name="T27" fmla="*/ 960 h 1200"/>
              <a:gd name="T28" fmla="*/ 326 w 1308"/>
              <a:gd name="T29" fmla="*/ 959 h 1200"/>
              <a:gd name="T30" fmla="*/ 166 w 1308"/>
              <a:gd name="T31" fmla="*/ 1028 h 1200"/>
              <a:gd name="T32" fmla="*/ 210 w 1308"/>
              <a:gd name="T33" fmla="*/ 919 h 1200"/>
              <a:gd name="T34" fmla="*/ 98 w 1308"/>
              <a:gd name="T35" fmla="*/ 707 h 1200"/>
              <a:gd name="T36" fmla="*/ 98 w 1308"/>
              <a:gd name="T37" fmla="*/ 687 h 1200"/>
              <a:gd name="T38" fmla="*/ 343 w 1308"/>
              <a:gd name="T39" fmla="*/ 434 h 1200"/>
              <a:gd name="T40" fmla="*/ 350 w 1308"/>
              <a:gd name="T41" fmla="*/ 434 h 1200"/>
              <a:gd name="T42" fmla="*/ 444 w 1308"/>
              <a:gd name="T43" fmla="*/ 434 h 1200"/>
              <a:gd name="T44" fmla="*/ 629 w 1308"/>
              <a:gd name="T45" fmla="*/ 434 h 1200"/>
              <a:gd name="T46" fmla="*/ 864 w 1308"/>
              <a:gd name="T47" fmla="*/ 617 h 1200"/>
              <a:gd name="T48" fmla="*/ 874 w 1308"/>
              <a:gd name="T49" fmla="*/ 687 h 1200"/>
              <a:gd name="T50" fmla="*/ 874 w 1308"/>
              <a:gd name="T51" fmla="*/ 707 h 1200"/>
              <a:gd name="T52" fmla="*/ 874 w 1308"/>
              <a:gd name="T53" fmla="*/ 709 h 1200"/>
              <a:gd name="T54" fmla="*/ 629 w 1308"/>
              <a:gd name="T55" fmla="*/ 960 h 1200"/>
              <a:gd name="T56" fmla="*/ 1207 w 1308"/>
              <a:gd name="T57" fmla="*/ 603 h 1200"/>
              <a:gd name="T58" fmla="*/ 1301 w 1308"/>
              <a:gd name="T59" fmla="*/ 364 h 1200"/>
              <a:gd name="T60" fmla="*/ 1301 w 1308"/>
              <a:gd name="T61" fmla="*/ 344 h 1200"/>
              <a:gd name="T62" fmla="*/ 965 w 1308"/>
              <a:gd name="T63" fmla="*/ 0 h 1200"/>
              <a:gd name="T64" fmla="*/ 679 w 1308"/>
              <a:gd name="T65" fmla="*/ 0 h 1200"/>
              <a:gd name="T66" fmla="*/ 343 w 1308"/>
              <a:gd name="T67" fmla="*/ 343 h 1200"/>
              <a:gd name="T68" fmla="*/ 7 w 1308"/>
              <a:gd name="T69" fmla="*/ 687 h 1200"/>
              <a:gd name="T70" fmla="*/ 7 w 1308"/>
              <a:gd name="T71" fmla="*/ 707 h 1200"/>
              <a:gd name="T72" fmla="*/ 101 w 1308"/>
              <a:gd name="T73" fmla="*/ 946 h 1200"/>
              <a:gd name="T74" fmla="*/ 0 w 1308"/>
              <a:gd name="T75" fmla="*/ 1200 h 1200"/>
              <a:gd name="T76" fmla="*/ 343 w 1308"/>
              <a:gd name="T77" fmla="*/ 1051 h 1200"/>
              <a:gd name="T78" fmla="*/ 629 w 1308"/>
              <a:gd name="T79" fmla="*/ 1051 h 1200"/>
              <a:gd name="T80" fmla="*/ 965 w 1308"/>
              <a:gd name="T81" fmla="*/ 709 h 1200"/>
              <a:gd name="T82" fmla="*/ 1308 w 1308"/>
              <a:gd name="T83" fmla="*/ 857 h 1200"/>
              <a:gd name="T84" fmla="*/ 1207 w 1308"/>
              <a:gd name="T85" fmla="*/ 603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08" h="1200">
                <a:moveTo>
                  <a:pt x="1142" y="686"/>
                </a:moveTo>
                <a:cubicBezTo>
                  <a:pt x="982" y="616"/>
                  <a:pt x="982" y="616"/>
                  <a:pt x="982" y="616"/>
                </a:cubicBezTo>
                <a:cubicBezTo>
                  <a:pt x="976" y="617"/>
                  <a:pt x="971" y="617"/>
                  <a:pt x="965" y="617"/>
                </a:cubicBezTo>
                <a:cubicBezTo>
                  <a:pt x="958" y="617"/>
                  <a:pt x="958" y="617"/>
                  <a:pt x="958" y="617"/>
                </a:cubicBezTo>
                <a:cubicBezTo>
                  <a:pt x="927" y="461"/>
                  <a:pt x="791" y="343"/>
                  <a:pt x="629" y="343"/>
                </a:cubicBezTo>
                <a:cubicBezTo>
                  <a:pt x="434" y="343"/>
                  <a:pt x="434" y="343"/>
                  <a:pt x="434" y="343"/>
                </a:cubicBezTo>
                <a:cubicBezTo>
                  <a:pt x="435" y="204"/>
                  <a:pt x="545" y="91"/>
                  <a:pt x="679" y="91"/>
                </a:cubicBezTo>
                <a:cubicBezTo>
                  <a:pt x="965" y="91"/>
                  <a:pt x="965" y="91"/>
                  <a:pt x="965" y="91"/>
                </a:cubicBezTo>
                <a:cubicBezTo>
                  <a:pt x="1100" y="91"/>
                  <a:pt x="1210" y="205"/>
                  <a:pt x="1210" y="344"/>
                </a:cubicBezTo>
                <a:cubicBezTo>
                  <a:pt x="1210" y="364"/>
                  <a:pt x="1210" y="364"/>
                  <a:pt x="1210" y="364"/>
                </a:cubicBezTo>
                <a:cubicBezTo>
                  <a:pt x="1210" y="453"/>
                  <a:pt x="1165" y="531"/>
                  <a:pt x="1098" y="576"/>
                </a:cubicBezTo>
                <a:lnTo>
                  <a:pt x="1142" y="686"/>
                </a:lnTo>
                <a:close/>
                <a:moveTo>
                  <a:pt x="629" y="960"/>
                </a:moveTo>
                <a:cubicBezTo>
                  <a:pt x="343" y="960"/>
                  <a:pt x="343" y="960"/>
                  <a:pt x="343" y="960"/>
                </a:cubicBezTo>
                <a:cubicBezTo>
                  <a:pt x="337" y="960"/>
                  <a:pt x="332" y="960"/>
                  <a:pt x="326" y="959"/>
                </a:cubicBezTo>
                <a:cubicBezTo>
                  <a:pt x="166" y="1028"/>
                  <a:pt x="166" y="1028"/>
                  <a:pt x="166" y="1028"/>
                </a:cubicBezTo>
                <a:cubicBezTo>
                  <a:pt x="210" y="919"/>
                  <a:pt x="210" y="919"/>
                  <a:pt x="210" y="919"/>
                </a:cubicBezTo>
                <a:cubicBezTo>
                  <a:pt x="143" y="874"/>
                  <a:pt x="98" y="795"/>
                  <a:pt x="98" y="707"/>
                </a:cubicBezTo>
                <a:cubicBezTo>
                  <a:pt x="98" y="687"/>
                  <a:pt x="98" y="687"/>
                  <a:pt x="98" y="687"/>
                </a:cubicBezTo>
                <a:cubicBezTo>
                  <a:pt x="98" y="548"/>
                  <a:pt x="208" y="434"/>
                  <a:pt x="343" y="434"/>
                </a:cubicBezTo>
                <a:cubicBezTo>
                  <a:pt x="350" y="434"/>
                  <a:pt x="350" y="434"/>
                  <a:pt x="350" y="434"/>
                </a:cubicBezTo>
                <a:cubicBezTo>
                  <a:pt x="444" y="434"/>
                  <a:pt x="444" y="434"/>
                  <a:pt x="444" y="434"/>
                </a:cubicBezTo>
                <a:cubicBezTo>
                  <a:pt x="629" y="434"/>
                  <a:pt x="629" y="434"/>
                  <a:pt x="629" y="434"/>
                </a:cubicBezTo>
                <a:cubicBezTo>
                  <a:pt x="740" y="434"/>
                  <a:pt x="835" y="512"/>
                  <a:pt x="864" y="617"/>
                </a:cubicBezTo>
                <a:cubicBezTo>
                  <a:pt x="871" y="639"/>
                  <a:pt x="874" y="663"/>
                  <a:pt x="874" y="687"/>
                </a:cubicBezTo>
                <a:cubicBezTo>
                  <a:pt x="874" y="707"/>
                  <a:pt x="874" y="707"/>
                  <a:pt x="874" y="707"/>
                </a:cubicBezTo>
                <a:cubicBezTo>
                  <a:pt x="874" y="708"/>
                  <a:pt x="874" y="708"/>
                  <a:pt x="874" y="709"/>
                </a:cubicBezTo>
                <a:cubicBezTo>
                  <a:pt x="873" y="847"/>
                  <a:pt x="763" y="960"/>
                  <a:pt x="629" y="960"/>
                </a:cubicBezTo>
                <a:close/>
                <a:moveTo>
                  <a:pt x="1207" y="603"/>
                </a:moveTo>
                <a:cubicBezTo>
                  <a:pt x="1267" y="540"/>
                  <a:pt x="1301" y="455"/>
                  <a:pt x="1301" y="364"/>
                </a:cubicBezTo>
                <a:cubicBezTo>
                  <a:pt x="1301" y="344"/>
                  <a:pt x="1301" y="344"/>
                  <a:pt x="1301" y="344"/>
                </a:cubicBezTo>
                <a:cubicBezTo>
                  <a:pt x="1301" y="155"/>
                  <a:pt x="1151" y="0"/>
                  <a:pt x="965" y="0"/>
                </a:cubicBezTo>
                <a:cubicBezTo>
                  <a:pt x="679" y="0"/>
                  <a:pt x="679" y="0"/>
                  <a:pt x="679" y="0"/>
                </a:cubicBezTo>
                <a:cubicBezTo>
                  <a:pt x="494" y="0"/>
                  <a:pt x="343" y="155"/>
                  <a:pt x="343" y="343"/>
                </a:cubicBezTo>
                <a:cubicBezTo>
                  <a:pt x="157" y="343"/>
                  <a:pt x="7" y="498"/>
                  <a:pt x="7" y="687"/>
                </a:cubicBezTo>
                <a:cubicBezTo>
                  <a:pt x="7" y="707"/>
                  <a:pt x="7" y="707"/>
                  <a:pt x="7" y="707"/>
                </a:cubicBezTo>
                <a:cubicBezTo>
                  <a:pt x="7" y="798"/>
                  <a:pt x="41" y="882"/>
                  <a:pt x="101" y="946"/>
                </a:cubicBezTo>
                <a:cubicBezTo>
                  <a:pt x="0" y="1200"/>
                  <a:pt x="0" y="1200"/>
                  <a:pt x="0" y="1200"/>
                </a:cubicBezTo>
                <a:cubicBezTo>
                  <a:pt x="343" y="1051"/>
                  <a:pt x="343" y="1051"/>
                  <a:pt x="343" y="1051"/>
                </a:cubicBezTo>
                <a:cubicBezTo>
                  <a:pt x="629" y="1051"/>
                  <a:pt x="629" y="1051"/>
                  <a:pt x="629" y="1051"/>
                </a:cubicBezTo>
                <a:cubicBezTo>
                  <a:pt x="814" y="1051"/>
                  <a:pt x="965" y="897"/>
                  <a:pt x="965" y="709"/>
                </a:cubicBezTo>
                <a:cubicBezTo>
                  <a:pt x="1308" y="857"/>
                  <a:pt x="1308" y="857"/>
                  <a:pt x="1308" y="857"/>
                </a:cubicBezTo>
                <a:lnTo>
                  <a:pt x="1207" y="603"/>
                </a:lnTo>
                <a:close/>
              </a:path>
            </a:pathLst>
          </a:custGeom>
          <a:solidFill>
            <a:schemeClr val="bg1"/>
          </a:solidFill>
          <a:ln>
            <a:solidFill>
              <a:schemeClr val="accent1"/>
            </a:solid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dirty="0">
              <a:ln>
                <a:noFill/>
              </a:ln>
              <a:solidFill>
                <a:srgbClr val="3F3F3F"/>
              </a:solidFill>
              <a:effectLst/>
              <a:uLnTx/>
              <a:uFillTx/>
              <a:latin typeface="Segoe UI"/>
              <a:ea typeface="+mn-ea"/>
              <a:cs typeface="+mn-cs"/>
            </a:endParaRPr>
          </a:p>
        </p:txBody>
      </p:sp>
      <p:grpSp>
        <p:nvGrpSpPr>
          <p:cNvPr id="11" name="Group 10">
            <a:extLst>
              <a:ext uri="{FF2B5EF4-FFF2-40B4-BE49-F238E27FC236}">
                <a16:creationId xmlns:a16="http://schemas.microsoft.com/office/drawing/2014/main" id="{8107C7AF-97E9-48DA-A29F-E62B62BD63E0}"/>
              </a:ext>
            </a:extLst>
          </p:cNvPr>
          <p:cNvGrpSpPr/>
          <p:nvPr/>
        </p:nvGrpSpPr>
        <p:grpSpPr>
          <a:xfrm>
            <a:off x="4399160" y="1784515"/>
            <a:ext cx="491498" cy="313132"/>
            <a:chOff x="685792" y="1231575"/>
            <a:chExt cx="502920" cy="320409"/>
          </a:xfrm>
        </p:grpSpPr>
        <p:sp>
          <p:nvSpPr>
            <p:cNvPr id="113" name="cloud" title="Icon of a cloud">
              <a:extLst>
                <a:ext uri="{FF2B5EF4-FFF2-40B4-BE49-F238E27FC236}">
                  <a16:creationId xmlns:a16="http://schemas.microsoft.com/office/drawing/2014/main" id="{96E46236-46D6-49B2-B1DB-E554198AEC47}"/>
                </a:ext>
              </a:extLst>
            </p:cNvPr>
            <p:cNvSpPr>
              <a:spLocks noChangeAspect="1"/>
            </p:cNvSpPr>
            <p:nvPr/>
          </p:nvSpPr>
          <p:spPr bwMode="auto">
            <a:xfrm>
              <a:off x="685792" y="1231575"/>
              <a:ext cx="502920" cy="320409"/>
            </a:xfrm>
            <a:custGeom>
              <a:avLst/>
              <a:gdLst>
                <a:gd name="T0" fmla="*/ 281 w 344"/>
                <a:gd name="T1" fmla="*/ 216 h 217"/>
                <a:gd name="T2" fmla="*/ 281 w 344"/>
                <a:gd name="T3" fmla="*/ 217 h 217"/>
                <a:gd name="T4" fmla="*/ 88 w 344"/>
                <a:gd name="T5" fmla="*/ 217 h 217"/>
                <a:gd name="T6" fmla="*/ 88 w 344"/>
                <a:gd name="T7" fmla="*/ 217 h 217"/>
                <a:gd name="T8" fmla="*/ 86 w 344"/>
                <a:gd name="T9" fmla="*/ 217 h 217"/>
                <a:gd name="T10" fmla="*/ 0 w 344"/>
                <a:gd name="T11" fmla="*/ 130 h 217"/>
                <a:gd name="T12" fmla="*/ 86 w 344"/>
                <a:gd name="T13" fmla="*/ 44 h 217"/>
                <a:gd name="T14" fmla="*/ 104 w 344"/>
                <a:gd name="T15" fmla="*/ 45 h 217"/>
                <a:gd name="T16" fmla="*/ 184 w 344"/>
                <a:gd name="T17" fmla="*/ 0 h 217"/>
                <a:gd name="T18" fmla="*/ 278 w 344"/>
                <a:gd name="T19" fmla="*/ 85 h 217"/>
                <a:gd name="T20" fmla="*/ 278 w 344"/>
                <a:gd name="T21" fmla="*/ 85 h 217"/>
                <a:gd name="T22" fmla="*/ 344 w 344"/>
                <a:gd name="T23" fmla="*/ 151 h 217"/>
                <a:gd name="T24" fmla="*/ 281 w 344"/>
                <a:gd name="T25" fmla="*/ 21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 h="217">
                  <a:moveTo>
                    <a:pt x="281" y="216"/>
                  </a:moveTo>
                  <a:cubicBezTo>
                    <a:pt x="281" y="217"/>
                    <a:pt x="281" y="217"/>
                    <a:pt x="281" y="217"/>
                  </a:cubicBezTo>
                  <a:cubicBezTo>
                    <a:pt x="88" y="217"/>
                    <a:pt x="88" y="217"/>
                    <a:pt x="88" y="217"/>
                  </a:cubicBezTo>
                  <a:cubicBezTo>
                    <a:pt x="88" y="217"/>
                    <a:pt x="88" y="217"/>
                    <a:pt x="88" y="217"/>
                  </a:cubicBezTo>
                  <a:cubicBezTo>
                    <a:pt x="87" y="217"/>
                    <a:pt x="87" y="217"/>
                    <a:pt x="86" y="217"/>
                  </a:cubicBezTo>
                  <a:cubicBezTo>
                    <a:pt x="39" y="217"/>
                    <a:pt x="0" y="178"/>
                    <a:pt x="0" y="130"/>
                  </a:cubicBezTo>
                  <a:cubicBezTo>
                    <a:pt x="0" y="82"/>
                    <a:pt x="39" y="44"/>
                    <a:pt x="86" y="44"/>
                  </a:cubicBezTo>
                  <a:cubicBezTo>
                    <a:pt x="92" y="44"/>
                    <a:pt x="98" y="44"/>
                    <a:pt x="104" y="45"/>
                  </a:cubicBezTo>
                  <a:cubicBezTo>
                    <a:pt x="121" y="18"/>
                    <a:pt x="150" y="0"/>
                    <a:pt x="184" y="0"/>
                  </a:cubicBezTo>
                  <a:cubicBezTo>
                    <a:pt x="233" y="0"/>
                    <a:pt x="273" y="37"/>
                    <a:pt x="278" y="85"/>
                  </a:cubicBezTo>
                  <a:cubicBezTo>
                    <a:pt x="278" y="85"/>
                    <a:pt x="278" y="85"/>
                    <a:pt x="278" y="85"/>
                  </a:cubicBezTo>
                  <a:cubicBezTo>
                    <a:pt x="315" y="85"/>
                    <a:pt x="344" y="114"/>
                    <a:pt x="344" y="151"/>
                  </a:cubicBezTo>
                  <a:cubicBezTo>
                    <a:pt x="344" y="186"/>
                    <a:pt x="316" y="215"/>
                    <a:pt x="281" y="216"/>
                  </a:cubicBezTo>
                  <a:close/>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gradFill>
                  <a:gsLst>
                    <a:gs pos="0">
                      <a:srgbClr val="505050"/>
                    </a:gs>
                    <a:gs pos="100000">
                      <a:srgbClr val="505050"/>
                    </a:gs>
                  </a:gsLst>
                </a:gradFill>
                <a:effectLst/>
                <a:uLnTx/>
                <a:uFillTx/>
                <a:latin typeface="Segoe UI"/>
                <a:ea typeface="+mn-ea"/>
                <a:cs typeface="+mn-cs"/>
              </a:endParaRPr>
            </a:p>
          </p:txBody>
        </p:sp>
        <p:sp>
          <p:nvSpPr>
            <p:cNvPr id="114" name="magnify" title="Icon of a magnifying glass">
              <a:extLst>
                <a:ext uri="{FF2B5EF4-FFF2-40B4-BE49-F238E27FC236}">
                  <a16:creationId xmlns:a16="http://schemas.microsoft.com/office/drawing/2014/main" id="{84E30E41-81C8-44FB-A831-FE01AF0C4646}"/>
                </a:ext>
              </a:extLst>
            </p:cNvPr>
            <p:cNvSpPr>
              <a:spLocks noChangeAspect="1" noEditPoints="1"/>
            </p:cNvSpPr>
            <p:nvPr/>
          </p:nvSpPr>
          <p:spPr bwMode="auto">
            <a:xfrm flipH="1">
              <a:off x="848412" y="1303602"/>
              <a:ext cx="177680" cy="174286"/>
            </a:xfrm>
            <a:custGeom>
              <a:avLst/>
              <a:gdLst>
                <a:gd name="T0" fmla="*/ 112 w 343"/>
                <a:gd name="T1" fmla="*/ 223 h 338"/>
                <a:gd name="T2" fmla="*/ 0 w 343"/>
                <a:gd name="T3" fmla="*/ 111 h 338"/>
                <a:gd name="T4" fmla="*/ 112 w 343"/>
                <a:gd name="T5" fmla="*/ 0 h 338"/>
                <a:gd name="T6" fmla="*/ 223 w 343"/>
                <a:gd name="T7" fmla="*/ 111 h 338"/>
                <a:gd name="T8" fmla="*/ 112 w 343"/>
                <a:gd name="T9" fmla="*/ 223 h 338"/>
                <a:gd name="T10" fmla="*/ 343 w 343"/>
                <a:gd name="T11" fmla="*/ 338 h 338"/>
                <a:gd name="T12" fmla="*/ 191 w 343"/>
                <a:gd name="T13" fmla="*/ 189 h 338"/>
              </a:gdLst>
              <a:ahLst/>
              <a:cxnLst>
                <a:cxn ang="0">
                  <a:pos x="T0" y="T1"/>
                </a:cxn>
                <a:cxn ang="0">
                  <a:pos x="T2" y="T3"/>
                </a:cxn>
                <a:cxn ang="0">
                  <a:pos x="T4" y="T5"/>
                </a:cxn>
                <a:cxn ang="0">
                  <a:pos x="T6" y="T7"/>
                </a:cxn>
                <a:cxn ang="0">
                  <a:pos x="T8" y="T9"/>
                </a:cxn>
                <a:cxn ang="0">
                  <a:pos x="T10" y="T11"/>
                </a:cxn>
                <a:cxn ang="0">
                  <a:pos x="T12" y="T13"/>
                </a:cxn>
              </a:cxnLst>
              <a:rect l="0" t="0" r="r" b="b"/>
              <a:pathLst>
                <a:path w="343" h="338">
                  <a:moveTo>
                    <a:pt x="112" y="223"/>
                  </a:moveTo>
                  <a:cubicBezTo>
                    <a:pt x="50" y="223"/>
                    <a:pt x="0" y="173"/>
                    <a:pt x="0" y="111"/>
                  </a:cubicBezTo>
                  <a:cubicBezTo>
                    <a:pt x="0" y="50"/>
                    <a:pt x="50" y="0"/>
                    <a:pt x="112" y="0"/>
                  </a:cubicBezTo>
                  <a:cubicBezTo>
                    <a:pt x="173" y="0"/>
                    <a:pt x="223" y="50"/>
                    <a:pt x="223" y="111"/>
                  </a:cubicBezTo>
                  <a:cubicBezTo>
                    <a:pt x="223" y="173"/>
                    <a:pt x="173" y="223"/>
                    <a:pt x="112" y="223"/>
                  </a:cubicBezTo>
                  <a:close/>
                  <a:moveTo>
                    <a:pt x="343" y="338"/>
                  </a:moveTo>
                  <a:cubicBezTo>
                    <a:pt x="191" y="189"/>
                    <a:pt x="191" y="189"/>
                    <a:pt x="191" y="189"/>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1A1A1A"/>
                </a:solidFill>
                <a:effectLst/>
                <a:uLnTx/>
                <a:uFillTx/>
                <a:latin typeface="Segoe UI"/>
                <a:ea typeface="+mn-ea"/>
                <a:cs typeface="+mn-cs"/>
              </a:endParaRPr>
            </a:p>
          </p:txBody>
        </p:sp>
      </p:grpSp>
      <p:sp>
        <p:nvSpPr>
          <p:cNvPr id="115" name="Freeform 10">
            <a:extLst>
              <a:ext uri="{FF2B5EF4-FFF2-40B4-BE49-F238E27FC236}">
                <a16:creationId xmlns:a16="http://schemas.microsoft.com/office/drawing/2014/main" id="{25B91026-DAE6-4C35-8BBE-800C348FCA0B}"/>
              </a:ext>
            </a:extLst>
          </p:cNvPr>
          <p:cNvSpPr>
            <a:spLocks noEditPoints="1"/>
          </p:cNvSpPr>
          <p:nvPr/>
        </p:nvSpPr>
        <p:spPr bwMode="auto">
          <a:xfrm>
            <a:off x="10130292" y="4385063"/>
            <a:ext cx="534264" cy="446036"/>
          </a:xfrm>
          <a:custGeom>
            <a:avLst/>
            <a:gdLst>
              <a:gd name="T0" fmla="*/ 663 w 2840"/>
              <a:gd name="T1" fmla="*/ 238 h 2371"/>
              <a:gd name="T2" fmla="*/ 852 w 2840"/>
              <a:gd name="T3" fmla="*/ 238 h 2371"/>
              <a:gd name="T4" fmla="*/ 852 w 2840"/>
              <a:gd name="T5" fmla="*/ 2134 h 2371"/>
              <a:gd name="T6" fmla="*/ 663 w 2840"/>
              <a:gd name="T7" fmla="*/ 2134 h 2371"/>
              <a:gd name="T8" fmla="*/ 663 w 2840"/>
              <a:gd name="T9" fmla="*/ 238 h 2371"/>
              <a:gd name="T10" fmla="*/ 1988 w 2840"/>
              <a:gd name="T11" fmla="*/ 0 h 2371"/>
              <a:gd name="T12" fmla="*/ 2177 w 2840"/>
              <a:gd name="T13" fmla="*/ 0 h 2371"/>
              <a:gd name="T14" fmla="*/ 2177 w 2840"/>
              <a:gd name="T15" fmla="*/ 2371 h 2371"/>
              <a:gd name="T16" fmla="*/ 1988 w 2840"/>
              <a:gd name="T17" fmla="*/ 2371 h 2371"/>
              <a:gd name="T18" fmla="*/ 1988 w 2840"/>
              <a:gd name="T19" fmla="*/ 0 h 2371"/>
              <a:gd name="T20" fmla="*/ 994 w 2840"/>
              <a:gd name="T21" fmla="*/ 521 h 2371"/>
              <a:gd name="T22" fmla="*/ 1183 w 2840"/>
              <a:gd name="T23" fmla="*/ 521 h 2371"/>
              <a:gd name="T24" fmla="*/ 1183 w 2840"/>
              <a:gd name="T25" fmla="*/ 1850 h 2371"/>
              <a:gd name="T26" fmla="*/ 994 w 2840"/>
              <a:gd name="T27" fmla="*/ 1850 h 2371"/>
              <a:gd name="T28" fmla="*/ 994 w 2840"/>
              <a:gd name="T29" fmla="*/ 521 h 2371"/>
              <a:gd name="T30" fmla="*/ 1657 w 2840"/>
              <a:gd name="T31" fmla="*/ 331 h 2371"/>
              <a:gd name="T32" fmla="*/ 1846 w 2840"/>
              <a:gd name="T33" fmla="*/ 331 h 2371"/>
              <a:gd name="T34" fmla="*/ 1846 w 2840"/>
              <a:gd name="T35" fmla="*/ 2040 h 2371"/>
              <a:gd name="T36" fmla="*/ 1657 w 2840"/>
              <a:gd name="T37" fmla="*/ 2040 h 2371"/>
              <a:gd name="T38" fmla="*/ 1657 w 2840"/>
              <a:gd name="T39" fmla="*/ 331 h 2371"/>
              <a:gd name="T40" fmla="*/ 2318 w 2840"/>
              <a:gd name="T41" fmla="*/ 521 h 2371"/>
              <a:gd name="T42" fmla="*/ 2507 w 2840"/>
              <a:gd name="T43" fmla="*/ 521 h 2371"/>
              <a:gd name="T44" fmla="*/ 2507 w 2840"/>
              <a:gd name="T45" fmla="*/ 1850 h 2371"/>
              <a:gd name="T46" fmla="*/ 2318 w 2840"/>
              <a:gd name="T47" fmla="*/ 1850 h 2371"/>
              <a:gd name="T48" fmla="*/ 2318 w 2840"/>
              <a:gd name="T49" fmla="*/ 521 h 2371"/>
              <a:gd name="T50" fmla="*/ 333 w 2840"/>
              <a:gd name="T51" fmla="*/ 711 h 2371"/>
              <a:gd name="T52" fmla="*/ 522 w 2840"/>
              <a:gd name="T53" fmla="*/ 711 h 2371"/>
              <a:gd name="T54" fmla="*/ 522 w 2840"/>
              <a:gd name="T55" fmla="*/ 1661 h 2371"/>
              <a:gd name="T56" fmla="*/ 333 w 2840"/>
              <a:gd name="T57" fmla="*/ 1661 h 2371"/>
              <a:gd name="T58" fmla="*/ 333 w 2840"/>
              <a:gd name="T59" fmla="*/ 711 h 2371"/>
              <a:gd name="T60" fmla="*/ 1324 w 2840"/>
              <a:gd name="T61" fmla="*/ 854 h 2371"/>
              <a:gd name="T62" fmla="*/ 1516 w 2840"/>
              <a:gd name="T63" fmla="*/ 854 h 2371"/>
              <a:gd name="T64" fmla="*/ 1516 w 2840"/>
              <a:gd name="T65" fmla="*/ 1517 h 2371"/>
              <a:gd name="T66" fmla="*/ 1324 w 2840"/>
              <a:gd name="T67" fmla="*/ 1517 h 2371"/>
              <a:gd name="T68" fmla="*/ 1324 w 2840"/>
              <a:gd name="T69" fmla="*/ 854 h 2371"/>
              <a:gd name="T70" fmla="*/ 2651 w 2840"/>
              <a:gd name="T71" fmla="*/ 900 h 2371"/>
              <a:gd name="T72" fmla="*/ 2840 w 2840"/>
              <a:gd name="T73" fmla="*/ 900 h 2371"/>
              <a:gd name="T74" fmla="*/ 2840 w 2840"/>
              <a:gd name="T75" fmla="*/ 1471 h 2371"/>
              <a:gd name="T76" fmla="*/ 2651 w 2840"/>
              <a:gd name="T77" fmla="*/ 1471 h 2371"/>
              <a:gd name="T78" fmla="*/ 2651 w 2840"/>
              <a:gd name="T79" fmla="*/ 900 h 2371"/>
              <a:gd name="T80" fmla="*/ 0 w 2840"/>
              <a:gd name="T81" fmla="*/ 1090 h 2371"/>
              <a:gd name="T82" fmla="*/ 189 w 2840"/>
              <a:gd name="T83" fmla="*/ 1090 h 2371"/>
              <a:gd name="T84" fmla="*/ 189 w 2840"/>
              <a:gd name="T85" fmla="*/ 1281 h 2371"/>
              <a:gd name="T86" fmla="*/ 0 w 2840"/>
              <a:gd name="T87" fmla="*/ 1281 h 2371"/>
              <a:gd name="T88" fmla="*/ 0 w 2840"/>
              <a:gd name="T89" fmla="*/ 1090 h 2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40" h="2371">
                <a:moveTo>
                  <a:pt x="663" y="238"/>
                </a:moveTo>
                <a:lnTo>
                  <a:pt x="852" y="238"/>
                </a:lnTo>
                <a:lnTo>
                  <a:pt x="852" y="2134"/>
                </a:lnTo>
                <a:lnTo>
                  <a:pt x="663" y="2134"/>
                </a:lnTo>
                <a:lnTo>
                  <a:pt x="663" y="238"/>
                </a:lnTo>
                <a:close/>
                <a:moveTo>
                  <a:pt x="1988" y="0"/>
                </a:moveTo>
                <a:lnTo>
                  <a:pt x="2177" y="0"/>
                </a:lnTo>
                <a:lnTo>
                  <a:pt x="2177" y="2371"/>
                </a:lnTo>
                <a:lnTo>
                  <a:pt x="1988" y="2371"/>
                </a:lnTo>
                <a:lnTo>
                  <a:pt x="1988" y="0"/>
                </a:lnTo>
                <a:close/>
                <a:moveTo>
                  <a:pt x="994" y="521"/>
                </a:moveTo>
                <a:lnTo>
                  <a:pt x="1183" y="521"/>
                </a:lnTo>
                <a:lnTo>
                  <a:pt x="1183" y="1850"/>
                </a:lnTo>
                <a:lnTo>
                  <a:pt x="994" y="1850"/>
                </a:lnTo>
                <a:lnTo>
                  <a:pt x="994" y="521"/>
                </a:lnTo>
                <a:close/>
                <a:moveTo>
                  <a:pt x="1657" y="331"/>
                </a:moveTo>
                <a:lnTo>
                  <a:pt x="1846" y="331"/>
                </a:lnTo>
                <a:lnTo>
                  <a:pt x="1846" y="2040"/>
                </a:lnTo>
                <a:lnTo>
                  <a:pt x="1657" y="2040"/>
                </a:lnTo>
                <a:lnTo>
                  <a:pt x="1657" y="331"/>
                </a:lnTo>
                <a:close/>
                <a:moveTo>
                  <a:pt x="2318" y="521"/>
                </a:moveTo>
                <a:lnTo>
                  <a:pt x="2507" y="521"/>
                </a:lnTo>
                <a:lnTo>
                  <a:pt x="2507" y="1850"/>
                </a:lnTo>
                <a:lnTo>
                  <a:pt x="2318" y="1850"/>
                </a:lnTo>
                <a:lnTo>
                  <a:pt x="2318" y="521"/>
                </a:lnTo>
                <a:close/>
                <a:moveTo>
                  <a:pt x="333" y="711"/>
                </a:moveTo>
                <a:lnTo>
                  <a:pt x="522" y="711"/>
                </a:lnTo>
                <a:lnTo>
                  <a:pt x="522" y="1661"/>
                </a:lnTo>
                <a:lnTo>
                  <a:pt x="333" y="1661"/>
                </a:lnTo>
                <a:lnTo>
                  <a:pt x="333" y="711"/>
                </a:lnTo>
                <a:close/>
                <a:moveTo>
                  <a:pt x="1324" y="854"/>
                </a:moveTo>
                <a:lnTo>
                  <a:pt x="1516" y="854"/>
                </a:lnTo>
                <a:lnTo>
                  <a:pt x="1516" y="1517"/>
                </a:lnTo>
                <a:lnTo>
                  <a:pt x="1324" y="1517"/>
                </a:lnTo>
                <a:lnTo>
                  <a:pt x="1324" y="854"/>
                </a:lnTo>
                <a:close/>
                <a:moveTo>
                  <a:pt x="2651" y="900"/>
                </a:moveTo>
                <a:lnTo>
                  <a:pt x="2840" y="900"/>
                </a:lnTo>
                <a:lnTo>
                  <a:pt x="2840" y="1471"/>
                </a:lnTo>
                <a:lnTo>
                  <a:pt x="2651" y="1471"/>
                </a:lnTo>
                <a:lnTo>
                  <a:pt x="2651" y="900"/>
                </a:lnTo>
                <a:close/>
                <a:moveTo>
                  <a:pt x="0" y="1090"/>
                </a:moveTo>
                <a:lnTo>
                  <a:pt x="189" y="1090"/>
                </a:lnTo>
                <a:lnTo>
                  <a:pt x="189" y="1281"/>
                </a:lnTo>
                <a:lnTo>
                  <a:pt x="0" y="1281"/>
                </a:lnTo>
                <a:lnTo>
                  <a:pt x="0" y="1090"/>
                </a:lnTo>
                <a:close/>
              </a:path>
            </a:pathLst>
          </a:custGeom>
          <a:solidFill>
            <a:schemeClr val="bg1"/>
          </a:solidFill>
          <a:ln w="12700">
            <a:solidFill>
              <a:schemeClr val="accent1"/>
            </a:solid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dirty="0">
              <a:ln>
                <a:noFill/>
              </a:ln>
              <a:solidFill>
                <a:srgbClr val="3F3F3F"/>
              </a:solidFill>
              <a:effectLst/>
              <a:uLnTx/>
              <a:uFillTx/>
              <a:latin typeface="Segoe UI"/>
              <a:ea typeface="+mn-ea"/>
              <a:cs typeface="+mn-cs"/>
            </a:endParaRPr>
          </a:p>
        </p:txBody>
      </p:sp>
      <p:sp>
        <p:nvSpPr>
          <p:cNvPr id="125" name="Characters_E8C1" title="Icon of the letter A and a letter in another language">
            <a:extLst>
              <a:ext uri="{FF2B5EF4-FFF2-40B4-BE49-F238E27FC236}">
                <a16:creationId xmlns:a16="http://schemas.microsoft.com/office/drawing/2014/main" id="{EAB82BA7-9D13-4FBE-A323-DF8F191D1780}"/>
              </a:ext>
            </a:extLst>
          </p:cNvPr>
          <p:cNvSpPr>
            <a:spLocks noChangeAspect="1" noEditPoints="1"/>
          </p:cNvSpPr>
          <p:nvPr/>
        </p:nvSpPr>
        <p:spPr bwMode="auto">
          <a:xfrm>
            <a:off x="7352516" y="4425201"/>
            <a:ext cx="354584" cy="365760"/>
          </a:xfrm>
          <a:custGeom>
            <a:avLst/>
            <a:gdLst>
              <a:gd name="T0" fmla="*/ 0 w 3316"/>
              <a:gd name="T1" fmla="*/ 3423 h 3423"/>
              <a:gd name="T2" fmla="*/ 358 w 3316"/>
              <a:gd name="T3" fmla="*/ 2923 h 3423"/>
              <a:gd name="T4" fmla="*/ 1329 w 3316"/>
              <a:gd name="T5" fmla="*/ 3423 h 3423"/>
              <a:gd name="T6" fmla="*/ 878 w 3316"/>
              <a:gd name="T7" fmla="*/ 1499 h 3423"/>
              <a:gd name="T8" fmla="*/ 416 w 3316"/>
              <a:gd name="T9" fmla="*/ 2749 h 3423"/>
              <a:gd name="T10" fmla="*/ 1104 w 3316"/>
              <a:gd name="T11" fmla="*/ 2749 h 3423"/>
              <a:gd name="T12" fmla="*/ 1252 w 3316"/>
              <a:gd name="T13" fmla="*/ 491 h 3423"/>
              <a:gd name="T14" fmla="*/ 1247 w 3316"/>
              <a:gd name="T15" fmla="*/ 252 h 3423"/>
              <a:gd name="T16" fmla="*/ 2140 w 3316"/>
              <a:gd name="T17" fmla="*/ 257 h 3423"/>
              <a:gd name="T18" fmla="*/ 2130 w 3316"/>
              <a:gd name="T19" fmla="*/ 0 h 3423"/>
              <a:gd name="T20" fmla="*/ 2339 w 3316"/>
              <a:gd name="T21" fmla="*/ 30 h 3423"/>
              <a:gd name="T22" fmla="*/ 2337 w 3316"/>
              <a:gd name="T23" fmla="*/ 34 h 3423"/>
              <a:gd name="T24" fmla="*/ 2324 w 3316"/>
              <a:gd name="T25" fmla="*/ 257 h 3423"/>
              <a:gd name="T26" fmla="*/ 3258 w 3316"/>
              <a:gd name="T27" fmla="*/ 252 h 3423"/>
              <a:gd name="T28" fmla="*/ 3254 w 3316"/>
              <a:gd name="T29" fmla="*/ 491 h 3423"/>
              <a:gd name="T30" fmla="*/ 3073 w 3316"/>
              <a:gd name="T31" fmla="*/ 764 h 3423"/>
              <a:gd name="T32" fmla="*/ 1431 w 3316"/>
              <a:gd name="T33" fmla="*/ 408 h 3423"/>
              <a:gd name="T34" fmla="*/ 1247 w 3316"/>
              <a:gd name="T35" fmla="*/ 767 h 3423"/>
              <a:gd name="T36" fmla="*/ 2351 w 3316"/>
              <a:gd name="T37" fmla="*/ 1475 h 3423"/>
              <a:gd name="T38" fmla="*/ 2359 w 3316"/>
              <a:gd name="T39" fmla="*/ 1983 h 3423"/>
              <a:gd name="T40" fmla="*/ 1943 w 3316"/>
              <a:gd name="T41" fmla="*/ 2173 h 3423"/>
              <a:gd name="T42" fmla="*/ 1884 w 3316"/>
              <a:gd name="T43" fmla="*/ 2125 h 3423"/>
              <a:gd name="T44" fmla="*/ 2033 w 3316"/>
              <a:gd name="T45" fmla="*/ 2002 h 3423"/>
              <a:gd name="T46" fmla="*/ 2167 w 3316"/>
              <a:gd name="T47" fmla="*/ 1884 h 3423"/>
              <a:gd name="T48" fmla="*/ 1506 w 3316"/>
              <a:gd name="T49" fmla="*/ 1475 h 3423"/>
              <a:gd name="T50" fmla="*/ 1204 w 3316"/>
              <a:gd name="T51" fmla="*/ 1311 h 3423"/>
              <a:gd name="T52" fmla="*/ 2169 w 3316"/>
              <a:gd name="T53" fmla="*/ 1315 h 3423"/>
              <a:gd name="T54" fmla="*/ 2157 w 3316"/>
              <a:gd name="T55" fmla="*/ 1114 h 3423"/>
              <a:gd name="T56" fmla="*/ 2290 w 3316"/>
              <a:gd name="T57" fmla="*/ 1128 h 3423"/>
              <a:gd name="T58" fmla="*/ 2564 w 3316"/>
              <a:gd name="T59" fmla="*/ 902 h 3423"/>
              <a:gd name="T60" fmla="*/ 1936 w 3316"/>
              <a:gd name="T61" fmla="*/ 836 h 3423"/>
              <a:gd name="T62" fmla="*/ 1620 w 3316"/>
              <a:gd name="T63" fmla="*/ 678 h 3423"/>
              <a:gd name="T64" fmla="*/ 2664 w 3316"/>
              <a:gd name="T65" fmla="*/ 682 h 3423"/>
              <a:gd name="T66" fmla="*/ 2755 w 3316"/>
              <a:gd name="T67" fmla="*/ 670 h 3423"/>
              <a:gd name="T68" fmla="*/ 2846 w 3316"/>
              <a:gd name="T69" fmla="*/ 730 h 3423"/>
              <a:gd name="T70" fmla="*/ 2892 w 3316"/>
              <a:gd name="T71" fmla="*/ 832 h 3423"/>
              <a:gd name="T72" fmla="*/ 2783 w 3316"/>
              <a:gd name="T73" fmla="*/ 912 h 3423"/>
              <a:gd name="T74" fmla="*/ 2351 w 3316"/>
              <a:gd name="T75" fmla="*/ 1235 h 3423"/>
              <a:gd name="T76" fmla="*/ 3015 w 3316"/>
              <a:gd name="T77" fmla="*/ 1315 h 3423"/>
              <a:gd name="T78" fmla="*/ 3316 w 3316"/>
              <a:gd name="T79" fmla="*/ 1480 h 3423"/>
              <a:gd name="T80" fmla="*/ 2351 w 3316"/>
              <a:gd name="T81" fmla="*/ 1475 h 3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16" h="3423">
                <a:moveTo>
                  <a:pt x="642" y="1499"/>
                </a:moveTo>
                <a:cubicBezTo>
                  <a:pt x="0" y="3423"/>
                  <a:pt x="0" y="3423"/>
                  <a:pt x="0" y="3423"/>
                </a:cubicBezTo>
                <a:cubicBezTo>
                  <a:pt x="191" y="3423"/>
                  <a:pt x="191" y="3423"/>
                  <a:pt x="191" y="3423"/>
                </a:cubicBezTo>
                <a:cubicBezTo>
                  <a:pt x="358" y="2923"/>
                  <a:pt x="358" y="2923"/>
                  <a:pt x="358" y="2923"/>
                </a:cubicBezTo>
                <a:cubicBezTo>
                  <a:pt x="1162" y="2923"/>
                  <a:pt x="1162" y="2923"/>
                  <a:pt x="1162" y="2923"/>
                </a:cubicBezTo>
                <a:cubicBezTo>
                  <a:pt x="1329" y="3423"/>
                  <a:pt x="1329" y="3423"/>
                  <a:pt x="1329" y="3423"/>
                </a:cubicBezTo>
                <a:cubicBezTo>
                  <a:pt x="1520" y="3423"/>
                  <a:pt x="1520" y="3423"/>
                  <a:pt x="1520" y="3423"/>
                </a:cubicBezTo>
                <a:cubicBezTo>
                  <a:pt x="878" y="1499"/>
                  <a:pt x="878" y="1499"/>
                  <a:pt x="878" y="1499"/>
                </a:cubicBezTo>
                <a:lnTo>
                  <a:pt x="642" y="1499"/>
                </a:lnTo>
                <a:close/>
                <a:moveTo>
                  <a:pt x="416" y="2749"/>
                </a:moveTo>
                <a:cubicBezTo>
                  <a:pt x="760" y="1716"/>
                  <a:pt x="760" y="1716"/>
                  <a:pt x="760" y="1716"/>
                </a:cubicBezTo>
                <a:cubicBezTo>
                  <a:pt x="1104" y="2749"/>
                  <a:pt x="1104" y="2749"/>
                  <a:pt x="1104" y="2749"/>
                </a:cubicBezTo>
                <a:lnTo>
                  <a:pt x="416" y="2749"/>
                </a:lnTo>
                <a:close/>
                <a:moveTo>
                  <a:pt x="1252" y="491"/>
                </a:moveTo>
                <a:cubicBezTo>
                  <a:pt x="1252" y="399"/>
                  <a:pt x="1252" y="399"/>
                  <a:pt x="1252" y="399"/>
                </a:cubicBezTo>
                <a:cubicBezTo>
                  <a:pt x="1247" y="252"/>
                  <a:pt x="1247" y="252"/>
                  <a:pt x="1247" y="252"/>
                </a:cubicBezTo>
                <a:cubicBezTo>
                  <a:pt x="1563" y="257"/>
                  <a:pt x="1563" y="257"/>
                  <a:pt x="1563" y="257"/>
                </a:cubicBezTo>
                <a:cubicBezTo>
                  <a:pt x="2140" y="257"/>
                  <a:pt x="2140" y="257"/>
                  <a:pt x="2140" y="257"/>
                </a:cubicBezTo>
                <a:cubicBezTo>
                  <a:pt x="2140" y="197"/>
                  <a:pt x="2140" y="197"/>
                  <a:pt x="2140" y="197"/>
                </a:cubicBezTo>
                <a:cubicBezTo>
                  <a:pt x="2140" y="114"/>
                  <a:pt x="2137" y="49"/>
                  <a:pt x="2130" y="0"/>
                </a:cubicBezTo>
                <a:cubicBezTo>
                  <a:pt x="2197" y="1"/>
                  <a:pt x="2270" y="5"/>
                  <a:pt x="2347" y="11"/>
                </a:cubicBezTo>
                <a:cubicBezTo>
                  <a:pt x="2345" y="16"/>
                  <a:pt x="2343" y="22"/>
                  <a:pt x="2339" y="30"/>
                </a:cubicBezTo>
                <a:cubicBezTo>
                  <a:pt x="2338" y="32"/>
                  <a:pt x="2338" y="32"/>
                  <a:pt x="2338" y="32"/>
                </a:cubicBezTo>
                <a:cubicBezTo>
                  <a:pt x="2337" y="34"/>
                  <a:pt x="2337" y="34"/>
                  <a:pt x="2337" y="34"/>
                </a:cubicBezTo>
                <a:cubicBezTo>
                  <a:pt x="2328" y="64"/>
                  <a:pt x="2324" y="114"/>
                  <a:pt x="2324" y="193"/>
                </a:cubicBezTo>
                <a:cubicBezTo>
                  <a:pt x="2324" y="257"/>
                  <a:pt x="2324" y="257"/>
                  <a:pt x="2324" y="257"/>
                </a:cubicBezTo>
                <a:cubicBezTo>
                  <a:pt x="2940" y="257"/>
                  <a:pt x="2940" y="257"/>
                  <a:pt x="2940" y="257"/>
                </a:cubicBezTo>
                <a:cubicBezTo>
                  <a:pt x="3258" y="252"/>
                  <a:pt x="3258" y="252"/>
                  <a:pt x="3258" y="252"/>
                </a:cubicBezTo>
                <a:cubicBezTo>
                  <a:pt x="3254" y="376"/>
                  <a:pt x="3254" y="376"/>
                  <a:pt x="3254" y="376"/>
                </a:cubicBezTo>
                <a:cubicBezTo>
                  <a:pt x="3254" y="491"/>
                  <a:pt x="3254" y="491"/>
                  <a:pt x="3254" y="491"/>
                </a:cubicBezTo>
                <a:cubicBezTo>
                  <a:pt x="3259" y="764"/>
                  <a:pt x="3259" y="764"/>
                  <a:pt x="3259" y="764"/>
                </a:cubicBezTo>
                <a:cubicBezTo>
                  <a:pt x="3073" y="764"/>
                  <a:pt x="3073" y="764"/>
                  <a:pt x="3073" y="764"/>
                </a:cubicBezTo>
                <a:cubicBezTo>
                  <a:pt x="3073" y="408"/>
                  <a:pt x="3073" y="408"/>
                  <a:pt x="3073" y="408"/>
                </a:cubicBezTo>
                <a:cubicBezTo>
                  <a:pt x="1431" y="408"/>
                  <a:pt x="1431" y="408"/>
                  <a:pt x="1431" y="408"/>
                </a:cubicBezTo>
                <a:cubicBezTo>
                  <a:pt x="1431" y="767"/>
                  <a:pt x="1431" y="767"/>
                  <a:pt x="1431" y="767"/>
                </a:cubicBezTo>
                <a:cubicBezTo>
                  <a:pt x="1247" y="767"/>
                  <a:pt x="1247" y="767"/>
                  <a:pt x="1247" y="767"/>
                </a:cubicBezTo>
                <a:lnTo>
                  <a:pt x="1252" y="491"/>
                </a:lnTo>
                <a:close/>
                <a:moveTo>
                  <a:pt x="2351" y="1475"/>
                </a:moveTo>
                <a:cubicBezTo>
                  <a:pt x="2351" y="1640"/>
                  <a:pt x="2351" y="1640"/>
                  <a:pt x="2351" y="1640"/>
                </a:cubicBezTo>
                <a:cubicBezTo>
                  <a:pt x="2359" y="1983"/>
                  <a:pt x="2359" y="1983"/>
                  <a:pt x="2359" y="1983"/>
                </a:cubicBezTo>
                <a:cubicBezTo>
                  <a:pt x="2358" y="2052"/>
                  <a:pt x="2339" y="2099"/>
                  <a:pt x="2299" y="2129"/>
                </a:cubicBezTo>
                <a:cubicBezTo>
                  <a:pt x="2276" y="2145"/>
                  <a:pt x="2200" y="2173"/>
                  <a:pt x="1943" y="2173"/>
                </a:cubicBezTo>
                <a:cubicBezTo>
                  <a:pt x="1917" y="2173"/>
                  <a:pt x="1904" y="2172"/>
                  <a:pt x="1898" y="2170"/>
                </a:cubicBezTo>
                <a:cubicBezTo>
                  <a:pt x="1896" y="2164"/>
                  <a:pt x="1891" y="2152"/>
                  <a:pt x="1884" y="2125"/>
                </a:cubicBezTo>
                <a:cubicBezTo>
                  <a:pt x="1873" y="2081"/>
                  <a:pt x="1857" y="2037"/>
                  <a:pt x="1836" y="1993"/>
                </a:cubicBezTo>
                <a:cubicBezTo>
                  <a:pt x="1906" y="1999"/>
                  <a:pt x="1972" y="2002"/>
                  <a:pt x="2033" y="2002"/>
                </a:cubicBezTo>
                <a:cubicBezTo>
                  <a:pt x="2084" y="2002"/>
                  <a:pt x="2117" y="1992"/>
                  <a:pt x="2138" y="1972"/>
                </a:cubicBezTo>
                <a:cubicBezTo>
                  <a:pt x="2158" y="1953"/>
                  <a:pt x="2167" y="1924"/>
                  <a:pt x="2167" y="1884"/>
                </a:cubicBezTo>
                <a:cubicBezTo>
                  <a:pt x="2167" y="1475"/>
                  <a:pt x="2167" y="1475"/>
                  <a:pt x="2167" y="1475"/>
                </a:cubicBezTo>
                <a:cubicBezTo>
                  <a:pt x="1506" y="1475"/>
                  <a:pt x="1506" y="1475"/>
                  <a:pt x="1506" y="1475"/>
                </a:cubicBezTo>
                <a:cubicBezTo>
                  <a:pt x="1204" y="1480"/>
                  <a:pt x="1204" y="1480"/>
                  <a:pt x="1204" y="1480"/>
                </a:cubicBezTo>
                <a:cubicBezTo>
                  <a:pt x="1204" y="1311"/>
                  <a:pt x="1204" y="1311"/>
                  <a:pt x="1204" y="1311"/>
                </a:cubicBezTo>
                <a:cubicBezTo>
                  <a:pt x="1505" y="1315"/>
                  <a:pt x="1505" y="1315"/>
                  <a:pt x="1505" y="1315"/>
                </a:cubicBezTo>
                <a:cubicBezTo>
                  <a:pt x="2169" y="1315"/>
                  <a:pt x="2169" y="1315"/>
                  <a:pt x="2169" y="1315"/>
                </a:cubicBezTo>
                <a:cubicBezTo>
                  <a:pt x="2167" y="1276"/>
                  <a:pt x="2167" y="1276"/>
                  <a:pt x="2167" y="1276"/>
                </a:cubicBezTo>
                <a:cubicBezTo>
                  <a:pt x="2165" y="1211"/>
                  <a:pt x="2162" y="1157"/>
                  <a:pt x="2157" y="1114"/>
                </a:cubicBezTo>
                <a:cubicBezTo>
                  <a:pt x="2210" y="1119"/>
                  <a:pt x="2250" y="1123"/>
                  <a:pt x="2276" y="1127"/>
                </a:cubicBezTo>
                <a:cubicBezTo>
                  <a:pt x="2290" y="1128"/>
                  <a:pt x="2290" y="1128"/>
                  <a:pt x="2290" y="1128"/>
                </a:cubicBezTo>
                <a:cubicBezTo>
                  <a:pt x="2302" y="1120"/>
                  <a:pt x="2302" y="1120"/>
                  <a:pt x="2302" y="1120"/>
                </a:cubicBezTo>
                <a:cubicBezTo>
                  <a:pt x="2365" y="1077"/>
                  <a:pt x="2452" y="1003"/>
                  <a:pt x="2564" y="902"/>
                </a:cubicBezTo>
                <a:cubicBezTo>
                  <a:pt x="2636" y="836"/>
                  <a:pt x="2636" y="836"/>
                  <a:pt x="2636" y="836"/>
                </a:cubicBezTo>
                <a:cubicBezTo>
                  <a:pt x="1936" y="836"/>
                  <a:pt x="1936" y="836"/>
                  <a:pt x="1936" y="836"/>
                </a:cubicBezTo>
                <a:cubicBezTo>
                  <a:pt x="1620" y="840"/>
                  <a:pt x="1620" y="840"/>
                  <a:pt x="1620" y="840"/>
                </a:cubicBezTo>
                <a:cubicBezTo>
                  <a:pt x="1620" y="678"/>
                  <a:pt x="1620" y="678"/>
                  <a:pt x="1620" y="678"/>
                </a:cubicBezTo>
                <a:cubicBezTo>
                  <a:pt x="1936" y="682"/>
                  <a:pt x="1936" y="682"/>
                  <a:pt x="1936" y="682"/>
                </a:cubicBezTo>
                <a:cubicBezTo>
                  <a:pt x="2664" y="682"/>
                  <a:pt x="2664" y="682"/>
                  <a:pt x="2664" y="682"/>
                </a:cubicBezTo>
                <a:cubicBezTo>
                  <a:pt x="2703" y="682"/>
                  <a:pt x="2733" y="678"/>
                  <a:pt x="2754" y="670"/>
                </a:cubicBezTo>
                <a:cubicBezTo>
                  <a:pt x="2755" y="670"/>
                  <a:pt x="2755" y="670"/>
                  <a:pt x="2755" y="670"/>
                </a:cubicBezTo>
                <a:cubicBezTo>
                  <a:pt x="2763" y="667"/>
                  <a:pt x="2768" y="666"/>
                  <a:pt x="2771" y="665"/>
                </a:cubicBezTo>
                <a:cubicBezTo>
                  <a:pt x="2776" y="667"/>
                  <a:pt x="2796" y="677"/>
                  <a:pt x="2846" y="730"/>
                </a:cubicBezTo>
                <a:cubicBezTo>
                  <a:pt x="2904" y="792"/>
                  <a:pt x="2910" y="814"/>
                  <a:pt x="2911" y="817"/>
                </a:cubicBezTo>
                <a:cubicBezTo>
                  <a:pt x="2910" y="821"/>
                  <a:pt x="2903" y="827"/>
                  <a:pt x="2892" y="832"/>
                </a:cubicBezTo>
                <a:cubicBezTo>
                  <a:pt x="2891" y="833"/>
                  <a:pt x="2891" y="833"/>
                  <a:pt x="2891" y="833"/>
                </a:cubicBezTo>
                <a:cubicBezTo>
                  <a:pt x="2867" y="846"/>
                  <a:pt x="2831" y="872"/>
                  <a:pt x="2783" y="912"/>
                </a:cubicBezTo>
                <a:cubicBezTo>
                  <a:pt x="2612" y="1053"/>
                  <a:pt x="2473" y="1158"/>
                  <a:pt x="2369" y="1224"/>
                </a:cubicBezTo>
                <a:cubicBezTo>
                  <a:pt x="2351" y="1235"/>
                  <a:pt x="2351" y="1235"/>
                  <a:pt x="2351" y="1235"/>
                </a:cubicBezTo>
                <a:cubicBezTo>
                  <a:pt x="2351" y="1315"/>
                  <a:pt x="2351" y="1315"/>
                  <a:pt x="2351" y="1315"/>
                </a:cubicBezTo>
                <a:cubicBezTo>
                  <a:pt x="3015" y="1315"/>
                  <a:pt x="3015" y="1315"/>
                  <a:pt x="3015" y="1315"/>
                </a:cubicBezTo>
                <a:cubicBezTo>
                  <a:pt x="3316" y="1311"/>
                  <a:pt x="3316" y="1311"/>
                  <a:pt x="3316" y="1311"/>
                </a:cubicBezTo>
                <a:cubicBezTo>
                  <a:pt x="3316" y="1480"/>
                  <a:pt x="3316" y="1480"/>
                  <a:pt x="3316" y="1480"/>
                </a:cubicBezTo>
                <a:cubicBezTo>
                  <a:pt x="3016" y="1475"/>
                  <a:pt x="3016" y="1475"/>
                  <a:pt x="3016" y="1475"/>
                </a:cubicBezTo>
                <a:lnTo>
                  <a:pt x="2351" y="1475"/>
                </a:lnTo>
                <a:close/>
              </a:path>
            </a:pathLst>
          </a:custGeom>
          <a:solidFill>
            <a:schemeClr val="bg1"/>
          </a:solidFill>
          <a:ln cap="sq">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1A1A1A"/>
              </a:solidFill>
              <a:effectLst/>
              <a:uLnTx/>
              <a:uFillTx/>
              <a:latin typeface="Segoe UI"/>
              <a:ea typeface="+mn-ea"/>
              <a:cs typeface="+mn-cs"/>
            </a:endParaRPr>
          </a:p>
        </p:txBody>
      </p:sp>
      <p:sp>
        <p:nvSpPr>
          <p:cNvPr id="126" name="Freeform 14">
            <a:extLst>
              <a:ext uri="{FF2B5EF4-FFF2-40B4-BE49-F238E27FC236}">
                <a16:creationId xmlns:a16="http://schemas.microsoft.com/office/drawing/2014/main" id="{69E010EC-F4FD-4D79-9632-51373452A6BB}"/>
              </a:ext>
            </a:extLst>
          </p:cNvPr>
          <p:cNvSpPr>
            <a:spLocks noEditPoints="1"/>
          </p:cNvSpPr>
          <p:nvPr/>
        </p:nvSpPr>
        <p:spPr bwMode="auto">
          <a:xfrm>
            <a:off x="4452898" y="4422497"/>
            <a:ext cx="418589" cy="371168"/>
          </a:xfrm>
          <a:custGeom>
            <a:avLst/>
            <a:gdLst>
              <a:gd name="T0" fmla="*/ 177 w 1154"/>
              <a:gd name="T1" fmla="*/ 506 h 1021"/>
              <a:gd name="T2" fmla="*/ 364 w 1154"/>
              <a:gd name="T3" fmla="*/ 694 h 1021"/>
              <a:gd name="T4" fmla="*/ 886 w 1154"/>
              <a:gd name="T5" fmla="*/ 171 h 1021"/>
              <a:gd name="T6" fmla="*/ 951 w 1154"/>
              <a:gd name="T7" fmla="*/ 235 h 1021"/>
              <a:gd name="T8" fmla="*/ 364 w 1154"/>
              <a:gd name="T9" fmla="*/ 822 h 1021"/>
              <a:gd name="T10" fmla="*/ 112 w 1154"/>
              <a:gd name="T11" fmla="*/ 570 h 1021"/>
              <a:gd name="T12" fmla="*/ 177 w 1154"/>
              <a:gd name="T13" fmla="*/ 506 h 1021"/>
              <a:gd name="T14" fmla="*/ 1031 w 1154"/>
              <a:gd name="T15" fmla="*/ 923 h 1021"/>
              <a:gd name="T16" fmla="*/ 942 w 1154"/>
              <a:gd name="T17" fmla="*/ 850 h 1021"/>
              <a:gd name="T18" fmla="*/ 1021 w 1154"/>
              <a:gd name="T19" fmla="*/ 750 h 1021"/>
              <a:gd name="T20" fmla="*/ 1141 w 1154"/>
              <a:gd name="T21" fmla="*/ 835 h 1021"/>
              <a:gd name="T22" fmla="*/ 968 w 1154"/>
              <a:gd name="T23" fmla="*/ 1020 h 1021"/>
              <a:gd name="T24" fmla="*/ 964 w 1154"/>
              <a:gd name="T25" fmla="*/ 1018 h 1021"/>
              <a:gd name="T26" fmla="*/ 959 w 1154"/>
              <a:gd name="T27" fmla="*/ 988 h 1021"/>
              <a:gd name="T28" fmla="*/ 962 w 1154"/>
              <a:gd name="T29" fmla="*/ 984 h 1021"/>
              <a:gd name="T30" fmla="*/ 1031 w 1154"/>
              <a:gd name="T31" fmla="*/ 923 h 1021"/>
              <a:gd name="T32" fmla="*/ 781 w 1154"/>
              <a:gd name="T33" fmla="*/ 923 h 1021"/>
              <a:gd name="T34" fmla="*/ 692 w 1154"/>
              <a:gd name="T35" fmla="*/ 850 h 1021"/>
              <a:gd name="T36" fmla="*/ 770 w 1154"/>
              <a:gd name="T37" fmla="*/ 750 h 1021"/>
              <a:gd name="T38" fmla="*/ 891 w 1154"/>
              <a:gd name="T39" fmla="*/ 835 h 1021"/>
              <a:gd name="T40" fmla="*/ 718 w 1154"/>
              <a:gd name="T41" fmla="*/ 1020 h 1021"/>
              <a:gd name="T42" fmla="*/ 713 w 1154"/>
              <a:gd name="T43" fmla="*/ 1018 h 1021"/>
              <a:gd name="T44" fmla="*/ 709 w 1154"/>
              <a:gd name="T45" fmla="*/ 988 h 1021"/>
              <a:gd name="T46" fmla="*/ 711 w 1154"/>
              <a:gd name="T47" fmla="*/ 984 h 1021"/>
              <a:gd name="T48" fmla="*/ 781 w 1154"/>
              <a:gd name="T49" fmla="*/ 923 h 1021"/>
              <a:gd name="T50" fmla="*/ 373 w 1154"/>
              <a:gd name="T51" fmla="*/ 97 h 1021"/>
              <a:gd name="T52" fmla="*/ 462 w 1154"/>
              <a:gd name="T53" fmla="*/ 171 h 1021"/>
              <a:gd name="T54" fmla="*/ 383 w 1154"/>
              <a:gd name="T55" fmla="*/ 270 h 1021"/>
              <a:gd name="T56" fmla="*/ 263 w 1154"/>
              <a:gd name="T57" fmla="*/ 186 h 1021"/>
              <a:gd name="T58" fmla="*/ 436 w 1154"/>
              <a:gd name="T59" fmla="*/ 0 h 1021"/>
              <a:gd name="T60" fmla="*/ 441 w 1154"/>
              <a:gd name="T61" fmla="*/ 2 h 1021"/>
              <a:gd name="T62" fmla="*/ 445 w 1154"/>
              <a:gd name="T63" fmla="*/ 32 h 1021"/>
              <a:gd name="T64" fmla="*/ 443 w 1154"/>
              <a:gd name="T65" fmla="*/ 36 h 1021"/>
              <a:gd name="T66" fmla="*/ 373 w 1154"/>
              <a:gd name="T67" fmla="*/ 97 h 1021"/>
              <a:gd name="T68" fmla="*/ 123 w 1154"/>
              <a:gd name="T69" fmla="*/ 97 h 1021"/>
              <a:gd name="T70" fmla="*/ 212 w 1154"/>
              <a:gd name="T71" fmla="*/ 171 h 1021"/>
              <a:gd name="T72" fmla="*/ 133 w 1154"/>
              <a:gd name="T73" fmla="*/ 270 h 1021"/>
              <a:gd name="T74" fmla="*/ 13 w 1154"/>
              <a:gd name="T75" fmla="*/ 186 h 1021"/>
              <a:gd name="T76" fmla="*/ 186 w 1154"/>
              <a:gd name="T77" fmla="*/ 0 h 1021"/>
              <a:gd name="T78" fmla="*/ 190 w 1154"/>
              <a:gd name="T79" fmla="*/ 2 h 1021"/>
              <a:gd name="T80" fmla="*/ 195 w 1154"/>
              <a:gd name="T81" fmla="*/ 32 h 1021"/>
              <a:gd name="T82" fmla="*/ 192 w 1154"/>
              <a:gd name="T83" fmla="*/ 36 h 1021"/>
              <a:gd name="T84" fmla="*/ 123 w 1154"/>
              <a:gd name="T85" fmla="*/ 97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54" h="1021">
                <a:moveTo>
                  <a:pt x="177" y="506"/>
                </a:moveTo>
                <a:cubicBezTo>
                  <a:pt x="364" y="694"/>
                  <a:pt x="364" y="694"/>
                  <a:pt x="364" y="694"/>
                </a:cubicBezTo>
                <a:cubicBezTo>
                  <a:pt x="886" y="171"/>
                  <a:pt x="886" y="171"/>
                  <a:pt x="886" y="171"/>
                </a:cubicBezTo>
                <a:cubicBezTo>
                  <a:pt x="951" y="235"/>
                  <a:pt x="951" y="235"/>
                  <a:pt x="951" y="235"/>
                </a:cubicBezTo>
                <a:cubicBezTo>
                  <a:pt x="364" y="822"/>
                  <a:pt x="364" y="822"/>
                  <a:pt x="364" y="822"/>
                </a:cubicBezTo>
                <a:cubicBezTo>
                  <a:pt x="112" y="570"/>
                  <a:pt x="112" y="570"/>
                  <a:pt x="112" y="570"/>
                </a:cubicBezTo>
                <a:lnTo>
                  <a:pt x="177" y="506"/>
                </a:lnTo>
                <a:close/>
                <a:moveTo>
                  <a:pt x="1031" y="923"/>
                </a:moveTo>
                <a:cubicBezTo>
                  <a:pt x="987" y="922"/>
                  <a:pt x="949" y="892"/>
                  <a:pt x="942" y="850"/>
                </a:cubicBezTo>
                <a:cubicBezTo>
                  <a:pt x="934" y="802"/>
                  <a:pt x="969" y="758"/>
                  <a:pt x="1021" y="750"/>
                </a:cubicBezTo>
                <a:cubicBezTo>
                  <a:pt x="1072" y="743"/>
                  <a:pt x="1128" y="769"/>
                  <a:pt x="1141" y="835"/>
                </a:cubicBezTo>
                <a:cubicBezTo>
                  <a:pt x="1154" y="930"/>
                  <a:pt x="1080" y="1008"/>
                  <a:pt x="968" y="1020"/>
                </a:cubicBezTo>
                <a:cubicBezTo>
                  <a:pt x="964" y="1021"/>
                  <a:pt x="964" y="1018"/>
                  <a:pt x="964" y="1018"/>
                </a:cubicBezTo>
                <a:cubicBezTo>
                  <a:pt x="959" y="988"/>
                  <a:pt x="959" y="988"/>
                  <a:pt x="959" y="988"/>
                </a:cubicBezTo>
                <a:cubicBezTo>
                  <a:pt x="959" y="988"/>
                  <a:pt x="958" y="985"/>
                  <a:pt x="962" y="984"/>
                </a:cubicBezTo>
                <a:cubicBezTo>
                  <a:pt x="993" y="976"/>
                  <a:pt x="1021" y="961"/>
                  <a:pt x="1031" y="923"/>
                </a:cubicBezTo>
                <a:close/>
                <a:moveTo>
                  <a:pt x="781" y="923"/>
                </a:moveTo>
                <a:cubicBezTo>
                  <a:pt x="737" y="922"/>
                  <a:pt x="699" y="892"/>
                  <a:pt x="692" y="850"/>
                </a:cubicBezTo>
                <a:cubicBezTo>
                  <a:pt x="684" y="802"/>
                  <a:pt x="719" y="758"/>
                  <a:pt x="770" y="750"/>
                </a:cubicBezTo>
                <a:cubicBezTo>
                  <a:pt x="821" y="743"/>
                  <a:pt x="878" y="769"/>
                  <a:pt x="891" y="835"/>
                </a:cubicBezTo>
                <a:cubicBezTo>
                  <a:pt x="904" y="930"/>
                  <a:pt x="830" y="1008"/>
                  <a:pt x="718" y="1020"/>
                </a:cubicBezTo>
                <a:cubicBezTo>
                  <a:pt x="714" y="1021"/>
                  <a:pt x="713" y="1018"/>
                  <a:pt x="713" y="1018"/>
                </a:cubicBezTo>
                <a:cubicBezTo>
                  <a:pt x="709" y="988"/>
                  <a:pt x="709" y="988"/>
                  <a:pt x="709" y="988"/>
                </a:cubicBezTo>
                <a:cubicBezTo>
                  <a:pt x="709" y="988"/>
                  <a:pt x="708" y="985"/>
                  <a:pt x="711" y="984"/>
                </a:cubicBezTo>
                <a:cubicBezTo>
                  <a:pt x="743" y="976"/>
                  <a:pt x="770" y="961"/>
                  <a:pt x="781" y="923"/>
                </a:cubicBezTo>
                <a:close/>
                <a:moveTo>
                  <a:pt x="373" y="97"/>
                </a:moveTo>
                <a:cubicBezTo>
                  <a:pt x="417" y="99"/>
                  <a:pt x="455" y="128"/>
                  <a:pt x="462" y="171"/>
                </a:cubicBezTo>
                <a:cubicBezTo>
                  <a:pt x="470" y="218"/>
                  <a:pt x="435" y="263"/>
                  <a:pt x="383" y="270"/>
                </a:cubicBezTo>
                <a:cubicBezTo>
                  <a:pt x="333" y="277"/>
                  <a:pt x="276" y="251"/>
                  <a:pt x="263" y="186"/>
                </a:cubicBezTo>
                <a:cubicBezTo>
                  <a:pt x="250" y="90"/>
                  <a:pt x="324" y="12"/>
                  <a:pt x="436" y="0"/>
                </a:cubicBezTo>
                <a:cubicBezTo>
                  <a:pt x="440" y="0"/>
                  <a:pt x="441" y="2"/>
                  <a:pt x="441" y="2"/>
                </a:cubicBezTo>
                <a:cubicBezTo>
                  <a:pt x="445" y="32"/>
                  <a:pt x="445" y="32"/>
                  <a:pt x="445" y="32"/>
                </a:cubicBezTo>
                <a:cubicBezTo>
                  <a:pt x="445" y="32"/>
                  <a:pt x="446" y="35"/>
                  <a:pt x="443" y="36"/>
                </a:cubicBezTo>
                <a:cubicBezTo>
                  <a:pt x="411" y="45"/>
                  <a:pt x="383" y="60"/>
                  <a:pt x="373" y="97"/>
                </a:cubicBezTo>
                <a:close/>
                <a:moveTo>
                  <a:pt x="123" y="97"/>
                </a:moveTo>
                <a:cubicBezTo>
                  <a:pt x="167" y="99"/>
                  <a:pt x="205" y="128"/>
                  <a:pt x="212" y="171"/>
                </a:cubicBezTo>
                <a:cubicBezTo>
                  <a:pt x="220" y="218"/>
                  <a:pt x="185" y="263"/>
                  <a:pt x="133" y="270"/>
                </a:cubicBezTo>
                <a:cubicBezTo>
                  <a:pt x="82" y="277"/>
                  <a:pt x="26" y="251"/>
                  <a:pt x="13" y="186"/>
                </a:cubicBezTo>
                <a:cubicBezTo>
                  <a:pt x="0" y="90"/>
                  <a:pt x="74" y="12"/>
                  <a:pt x="186" y="0"/>
                </a:cubicBezTo>
                <a:cubicBezTo>
                  <a:pt x="190" y="0"/>
                  <a:pt x="190" y="2"/>
                  <a:pt x="190" y="2"/>
                </a:cubicBezTo>
                <a:cubicBezTo>
                  <a:pt x="195" y="32"/>
                  <a:pt x="195" y="32"/>
                  <a:pt x="195" y="32"/>
                </a:cubicBezTo>
                <a:cubicBezTo>
                  <a:pt x="195" y="32"/>
                  <a:pt x="196" y="35"/>
                  <a:pt x="192" y="36"/>
                </a:cubicBezTo>
                <a:cubicBezTo>
                  <a:pt x="161" y="45"/>
                  <a:pt x="133" y="60"/>
                  <a:pt x="123" y="97"/>
                </a:cubicBezTo>
                <a:close/>
              </a:path>
            </a:pathLst>
          </a:custGeom>
          <a:solidFill>
            <a:schemeClr val="bg1"/>
          </a:solidFill>
          <a:ln>
            <a:solidFill>
              <a:schemeClr val="accent1"/>
            </a:solidFill>
          </a:ln>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dirty="0">
              <a:ln>
                <a:noFill/>
              </a:ln>
              <a:solidFill>
                <a:srgbClr val="3F3F3F"/>
              </a:solidFill>
              <a:effectLst/>
              <a:uLnTx/>
              <a:uFillTx/>
              <a:latin typeface="Segoe UI"/>
              <a:ea typeface="+mn-ea"/>
              <a:cs typeface="+mn-cs"/>
            </a:endParaRPr>
          </a:p>
        </p:txBody>
      </p:sp>
      <p:grpSp>
        <p:nvGrpSpPr>
          <p:cNvPr id="127" name="Group 126">
            <a:extLst>
              <a:ext uri="{FF2B5EF4-FFF2-40B4-BE49-F238E27FC236}">
                <a16:creationId xmlns:a16="http://schemas.microsoft.com/office/drawing/2014/main" id="{DF3093E4-99F2-4B4F-AB21-68FDC4C743FC}"/>
              </a:ext>
            </a:extLst>
          </p:cNvPr>
          <p:cNvGrpSpPr/>
          <p:nvPr/>
        </p:nvGrpSpPr>
        <p:grpSpPr>
          <a:xfrm>
            <a:off x="1563105" y="4409996"/>
            <a:ext cx="462942" cy="396170"/>
            <a:chOff x="1752405" y="4348480"/>
            <a:chExt cx="541724" cy="463590"/>
          </a:xfrm>
          <a:solidFill>
            <a:schemeClr val="bg1"/>
          </a:solidFill>
        </p:grpSpPr>
        <p:sp>
          <p:nvSpPr>
            <p:cNvPr id="128" name="Freeform 5">
              <a:extLst>
                <a:ext uri="{FF2B5EF4-FFF2-40B4-BE49-F238E27FC236}">
                  <a16:creationId xmlns:a16="http://schemas.microsoft.com/office/drawing/2014/main" id="{208CBC9D-08AC-4C14-BBAE-6E2720C4D6EA}"/>
                </a:ext>
              </a:extLst>
            </p:cNvPr>
            <p:cNvSpPr>
              <a:spLocks noEditPoints="1"/>
            </p:cNvSpPr>
            <p:nvPr/>
          </p:nvSpPr>
          <p:spPr bwMode="auto">
            <a:xfrm>
              <a:off x="1876136" y="4510174"/>
              <a:ext cx="294463" cy="66887"/>
            </a:xfrm>
            <a:custGeom>
              <a:avLst/>
              <a:gdLst>
                <a:gd name="T0" fmla="*/ 80 w 705"/>
                <a:gd name="T1" fmla="*/ 0 h 160"/>
                <a:gd name="T2" fmla="*/ 137 w 705"/>
                <a:gd name="T3" fmla="*/ 23 h 160"/>
                <a:gd name="T4" fmla="*/ 159 w 705"/>
                <a:gd name="T5" fmla="*/ 80 h 160"/>
                <a:gd name="T6" fmla="*/ 137 w 705"/>
                <a:gd name="T7" fmla="*/ 137 h 160"/>
                <a:gd name="T8" fmla="*/ 80 w 705"/>
                <a:gd name="T9" fmla="*/ 160 h 160"/>
                <a:gd name="T10" fmla="*/ 22 w 705"/>
                <a:gd name="T11" fmla="*/ 136 h 160"/>
                <a:gd name="T12" fmla="*/ 0 w 705"/>
                <a:gd name="T13" fmla="*/ 80 h 160"/>
                <a:gd name="T14" fmla="*/ 23 w 705"/>
                <a:gd name="T15" fmla="*/ 23 h 160"/>
                <a:gd name="T16" fmla="*/ 80 w 705"/>
                <a:gd name="T17" fmla="*/ 0 h 160"/>
                <a:gd name="T18" fmla="*/ 353 w 705"/>
                <a:gd name="T19" fmla="*/ 0 h 160"/>
                <a:gd name="T20" fmla="*/ 410 w 705"/>
                <a:gd name="T21" fmla="*/ 23 h 160"/>
                <a:gd name="T22" fmla="*/ 432 w 705"/>
                <a:gd name="T23" fmla="*/ 80 h 160"/>
                <a:gd name="T24" fmla="*/ 410 w 705"/>
                <a:gd name="T25" fmla="*/ 137 h 160"/>
                <a:gd name="T26" fmla="*/ 353 w 705"/>
                <a:gd name="T27" fmla="*/ 160 h 160"/>
                <a:gd name="T28" fmla="*/ 295 w 705"/>
                <a:gd name="T29" fmla="*/ 136 h 160"/>
                <a:gd name="T30" fmla="*/ 273 w 705"/>
                <a:gd name="T31" fmla="*/ 80 h 160"/>
                <a:gd name="T32" fmla="*/ 296 w 705"/>
                <a:gd name="T33" fmla="*/ 23 h 160"/>
                <a:gd name="T34" fmla="*/ 353 w 705"/>
                <a:gd name="T35" fmla="*/ 0 h 160"/>
                <a:gd name="T36" fmla="*/ 626 w 705"/>
                <a:gd name="T37" fmla="*/ 0 h 160"/>
                <a:gd name="T38" fmla="*/ 683 w 705"/>
                <a:gd name="T39" fmla="*/ 23 h 160"/>
                <a:gd name="T40" fmla="*/ 705 w 705"/>
                <a:gd name="T41" fmla="*/ 80 h 160"/>
                <a:gd name="T42" fmla="*/ 683 w 705"/>
                <a:gd name="T43" fmla="*/ 137 h 160"/>
                <a:gd name="T44" fmla="*/ 626 w 705"/>
                <a:gd name="T45" fmla="*/ 160 h 160"/>
                <a:gd name="T46" fmla="*/ 568 w 705"/>
                <a:gd name="T47" fmla="*/ 136 h 160"/>
                <a:gd name="T48" fmla="*/ 546 w 705"/>
                <a:gd name="T49" fmla="*/ 80 h 160"/>
                <a:gd name="T50" fmla="*/ 569 w 705"/>
                <a:gd name="T51" fmla="*/ 23 h 160"/>
                <a:gd name="T52" fmla="*/ 626 w 705"/>
                <a:gd name="T5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05" h="160">
                  <a:moveTo>
                    <a:pt x="80" y="0"/>
                  </a:moveTo>
                  <a:cubicBezTo>
                    <a:pt x="103" y="0"/>
                    <a:pt x="122" y="8"/>
                    <a:pt x="137" y="23"/>
                  </a:cubicBezTo>
                  <a:cubicBezTo>
                    <a:pt x="152" y="38"/>
                    <a:pt x="159" y="57"/>
                    <a:pt x="159" y="80"/>
                  </a:cubicBezTo>
                  <a:cubicBezTo>
                    <a:pt x="159" y="103"/>
                    <a:pt x="152" y="122"/>
                    <a:pt x="137" y="137"/>
                  </a:cubicBezTo>
                  <a:cubicBezTo>
                    <a:pt x="122" y="152"/>
                    <a:pt x="103" y="160"/>
                    <a:pt x="80" y="160"/>
                  </a:cubicBezTo>
                  <a:cubicBezTo>
                    <a:pt x="57" y="160"/>
                    <a:pt x="37" y="152"/>
                    <a:pt x="22" y="136"/>
                  </a:cubicBezTo>
                  <a:cubicBezTo>
                    <a:pt x="7" y="121"/>
                    <a:pt x="0" y="102"/>
                    <a:pt x="0" y="80"/>
                  </a:cubicBezTo>
                  <a:cubicBezTo>
                    <a:pt x="0" y="56"/>
                    <a:pt x="7" y="37"/>
                    <a:pt x="23" y="23"/>
                  </a:cubicBezTo>
                  <a:cubicBezTo>
                    <a:pt x="38" y="8"/>
                    <a:pt x="57" y="0"/>
                    <a:pt x="80" y="0"/>
                  </a:cubicBezTo>
                  <a:close/>
                  <a:moveTo>
                    <a:pt x="353" y="0"/>
                  </a:moveTo>
                  <a:cubicBezTo>
                    <a:pt x="376" y="0"/>
                    <a:pt x="395" y="8"/>
                    <a:pt x="410" y="23"/>
                  </a:cubicBezTo>
                  <a:cubicBezTo>
                    <a:pt x="425" y="38"/>
                    <a:pt x="432" y="57"/>
                    <a:pt x="432" y="80"/>
                  </a:cubicBezTo>
                  <a:cubicBezTo>
                    <a:pt x="432" y="103"/>
                    <a:pt x="425" y="122"/>
                    <a:pt x="410" y="137"/>
                  </a:cubicBezTo>
                  <a:cubicBezTo>
                    <a:pt x="395" y="152"/>
                    <a:pt x="376" y="160"/>
                    <a:pt x="353" y="160"/>
                  </a:cubicBezTo>
                  <a:cubicBezTo>
                    <a:pt x="330" y="160"/>
                    <a:pt x="310" y="152"/>
                    <a:pt x="295" y="136"/>
                  </a:cubicBezTo>
                  <a:cubicBezTo>
                    <a:pt x="280" y="121"/>
                    <a:pt x="273" y="102"/>
                    <a:pt x="273" y="80"/>
                  </a:cubicBezTo>
                  <a:cubicBezTo>
                    <a:pt x="273" y="56"/>
                    <a:pt x="280" y="37"/>
                    <a:pt x="296" y="23"/>
                  </a:cubicBezTo>
                  <a:cubicBezTo>
                    <a:pt x="311" y="8"/>
                    <a:pt x="330" y="0"/>
                    <a:pt x="353" y="0"/>
                  </a:cubicBezTo>
                  <a:close/>
                  <a:moveTo>
                    <a:pt x="626" y="0"/>
                  </a:moveTo>
                  <a:cubicBezTo>
                    <a:pt x="649" y="0"/>
                    <a:pt x="668" y="8"/>
                    <a:pt x="683" y="23"/>
                  </a:cubicBezTo>
                  <a:cubicBezTo>
                    <a:pt x="698" y="38"/>
                    <a:pt x="705" y="57"/>
                    <a:pt x="705" y="80"/>
                  </a:cubicBezTo>
                  <a:cubicBezTo>
                    <a:pt x="705" y="103"/>
                    <a:pt x="698" y="122"/>
                    <a:pt x="683" y="137"/>
                  </a:cubicBezTo>
                  <a:cubicBezTo>
                    <a:pt x="668" y="152"/>
                    <a:pt x="649" y="160"/>
                    <a:pt x="626" y="160"/>
                  </a:cubicBezTo>
                  <a:cubicBezTo>
                    <a:pt x="603" y="160"/>
                    <a:pt x="584" y="152"/>
                    <a:pt x="568" y="136"/>
                  </a:cubicBezTo>
                  <a:cubicBezTo>
                    <a:pt x="553" y="121"/>
                    <a:pt x="546" y="102"/>
                    <a:pt x="546" y="80"/>
                  </a:cubicBezTo>
                  <a:cubicBezTo>
                    <a:pt x="546" y="56"/>
                    <a:pt x="553" y="37"/>
                    <a:pt x="569" y="23"/>
                  </a:cubicBezTo>
                  <a:cubicBezTo>
                    <a:pt x="584" y="8"/>
                    <a:pt x="603" y="0"/>
                    <a:pt x="626" y="0"/>
                  </a:cubicBezTo>
                  <a:close/>
                </a:path>
              </a:pathLst>
            </a:custGeom>
            <a:grpFill/>
            <a:ln w="9525">
              <a:solidFill>
                <a:schemeClr val="accent1"/>
              </a:solidFill>
              <a:round/>
              <a:headEnd/>
              <a:tailEnd/>
            </a:ln>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dirty="0">
                <a:ln>
                  <a:noFill/>
                </a:ln>
                <a:solidFill>
                  <a:srgbClr val="3F3F3F"/>
                </a:solidFill>
                <a:effectLst/>
                <a:uLnTx/>
                <a:uFillTx/>
                <a:latin typeface="Segoe UI"/>
                <a:ea typeface="+mn-ea"/>
                <a:cs typeface="+mn-cs"/>
              </a:endParaRPr>
            </a:p>
          </p:txBody>
        </p:sp>
        <p:sp>
          <p:nvSpPr>
            <p:cNvPr id="129" name="Freeform 6">
              <a:extLst>
                <a:ext uri="{FF2B5EF4-FFF2-40B4-BE49-F238E27FC236}">
                  <a16:creationId xmlns:a16="http://schemas.microsoft.com/office/drawing/2014/main" id="{D2CBB9E3-AE98-48E6-AB40-FEECF7474E09}"/>
                </a:ext>
              </a:extLst>
            </p:cNvPr>
            <p:cNvSpPr>
              <a:spLocks noEditPoints="1"/>
            </p:cNvSpPr>
            <p:nvPr/>
          </p:nvSpPr>
          <p:spPr bwMode="auto">
            <a:xfrm>
              <a:off x="1752405" y="4348480"/>
              <a:ext cx="541724" cy="463590"/>
            </a:xfrm>
            <a:custGeom>
              <a:avLst/>
              <a:gdLst>
                <a:gd name="T0" fmla="*/ 1206 w 1297"/>
                <a:gd name="T1" fmla="*/ 479 h 1107"/>
                <a:gd name="T2" fmla="*/ 854 w 1297"/>
                <a:gd name="T3" fmla="*/ 839 h 1107"/>
                <a:gd name="T4" fmla="*/ 443 w 1297"/>
                <a:gd name="T5" fmla="*/ 839 h 1107"/>
                <a:gd name="T6" fmla="*/ 418 w 1297"/>
                <a:gd name="T7" fmla="*/ 839 h 1107"/>
                <a:gd name="T8" fmla="*/ 189 w 1297"/>
                <a:gd name="T9" fmla="*/ 937 h 1107"/>
                <a:gd name="T10" fmla="*/ 251 w 1297"/>
                <a:gd name="T11" fmla="*/ 781 h 1107"/>
                <a:gd name="T12" fmla="*/ 91 w 1297"/>
                <a:gd name="T13" fmla="*/ 479 h 1107"/>
                <a:gd name="T14" fmla="*/ 91 w 1297"/>
                <a:gd name="T15" fmla="*/ 450 h 1107"/>
                <a:gd name="T16" fmla="*/ 443 w 1297"/>
                <a:gd name="T17" fmla="*/ 90 h 1107"/>
                <a:gd name="T18" fmla="*/ 854 w 1297"/>
                <a:gd name="T19" fmla="*/ 90 h 1107"/>
                <a:gd name="T20" fmla="*/ 1206 w 1297"/>
                <a:gd name="T21" fmla="*/ 450 h 1107"/>
                <a:gd name="T22" fmla="*/ 1206 w 1297"/>
                <a:gd name="T23" fmla="*/ 479 h 1107"/>
                <a:gd name="T24" fmla="*/ 854 w 1297"/>
                <a:gd name="T25" fmla="*/ 0 h 1107"/>
                <a:gd name="T26" fmla="*/ 443 w 1297"/>
                <a:gd name="T27" fmla="*/ 0 h 1107"/>
                <a:gd name="T28" fmla="*/ 0 w 1297"/>
                <a:gd name="T29" fmla="*/ 450 h 1107"/>
                <a:gd name="T30" fmla="*/ 0 w 1297"/>
                <a:gd name="T31" fmla="*/ 479 h 1107"/>
                <a:gd name="T32" fmla="*/ 142 w 1297"/>
                <a:gd name="T33" fmla="*/ 810 h 1107"/>
                <a:gd name="T34" fmla="*/ 23 w 1297"/>
                <a:gd name="T35" fmla="*/ 1107 h 1107"/>
                <a:gd name="T36" fmla="*/ 435 w 1297"/>
                <a:gd name="T37" fmla="*/ 930 h 1107"/>
                <a:gd name="T38" fmla="*/ 443 w 1297"/>
                <a:gd name="T39" fmla="*/ 930 h 1107"/>
                <a:gd name="T40" fmla="*/ 854 w 1297"/>
                <a:gd name="T41" fmla="*/ 930 h 1107"/>
                <a:gd name="T42" fmla="*/ 1297 w 1297"/>
                <a:gd name="T43" fmla="*/ 479 h 1107"/>
                <a:gd name="T44" fmla="*/ 1297 w 1297"/>
                <a:gd name="T45" fmla="*/ 450 h 1107"/>
                <a:gd name="T46" fmla="*/ 854 w 1297"/>
                <a:gd name="T47" fmla="*/ 0 h 1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97" h="1107">
                  <a:moveTo>
                    <a:pt x="1206" y="479"/>
                  </a:moveTo>
                  <a:cubicBezTo>
                    <a:pt x="1206" y="677"/>
                    <a:pt x="1048" y="839"/>
                    <a:pt x="854" y="839"/>
                  </a:cubicBezTo>
                  <a:cubicBezTo>
                    <a:pt x="443" y="839"/>
                    <a:pt x="443" y="839"/>
                    <a:pt x="443" y="839"/>
                  </a:cubicBezTo>
                  <a:cubicBezTo>
                    <a:pt x="435" y="839"/>
                    <a:pt x="427" y="839"/>
                    <a:pt x="418" y="839"/>
                  </a:cubicBezTo>
                  <a:cubicBezTo>
                    <a:pt x="189" y="937"/>
                    <a:pt x="189" y="937"/>
                    <a:pt x="189" y="937"/>
                  </a:cubicBezTo>
                  <a:cubicBezTo>
                    <a:pt x="251" y="781"/>
                    <a:pt x="251" y="781"/>
                    <a:pt x="251" y="781"/>
                  </a:cubicBezTo>
                  <a:cubicBezTo>
                    <a:pt x="155" y="716"/>
                    <a:pt x="91" y="605"/>
                    <a:pt x="91" y="479"/>
                  </a:cubicBezTo>
                  <a:cubicBezTo>
                    <a:pt x="91" y="450"/>
                    <a:pt x="91" y="450"/>
                    <a:pt x="91" y="450"/>
                  </a:cubicBezTo>
                  <a:cubicBezTo>
                    <a:pt x="91" y="252"/>
                    <a:pt x="249" y="90"/>
                    <a:pt x="443" y="90"/>
                  </a:cubicBezTo>
                  <a:cubicBezTo>
                    <a:pt x="854" y="90"/>
                    <a:pt x="854" y="90"/>
                    <a:pt x="854" y="90"/>
                  </a:cubicBezTo>
                  <a:cubicBezTo>
                    <a:pt x="1047" y="90"/>
                    <a:pt x="1206" y="252"/>
                    <a:pt x="1206" y="450"/>
                  </a:cubicBezTo>
                  <a:lnTo>
                    <a:pt x="1206" y="479"/>
                  </a:lnTo>
                  <a:close/>
                  <a:moveTo>
                    <a:pt x="854" y="0"/>
                  </a:moveTo>
                  <a:cubicBezTo>
                    <a:pt x="443" y="0"/>
                    <a:pt x="443" y="0"/>
                    <a:pt x="443" y="0"/>
                  </a:cubicBezTo>
                  <a:cubicBezTo>
                    <a:pt x="199" y="0"/>
                    <a:pt x="0" y="203"/>
                    <a:pt x="0" y="450"/>
                  </a:cubicBezTo>
                  <a:cubicBezTo>
                    <a:pt x="0" y="479"/>
                    <a:pt x="0" y="479"/>
                    <a:pt x="0" y="479"/>
                  </a:cubicBezTo>
                  <a:cubicBezTo>
                    <a:pt x="0" y="607"/>
                    <a:pt x="53" y="725"/>
                    <a:pt x="142" y="810"/>
                  </a:cubicBezTo>
                  <a:cubicBezTo>
                    <a:pt x="23" y="1107"/>
                    <a:pt x="23" y="1107"/>
                    <a:pt x="23" y="1107"/>
                  </a:cubicBezTo>
                  <a:cubicBezTo>
                    <a:pt x="435" y="930"/>
                    <a:pt x="435" y="930"/>
                    <a:pt x="435" y="930"/>
                  </a:cubicBezTo>
                  <a:cubicBezTo>
                    <a:pt x="438" y="930"/>
                    <a:pt x="440" y="930"/>
                    <a:pt x="443" y="930"/>
                  </a:cubicBezTo>
                  <a:cubicBezTo>
                    <a:pt x="854" y="930"/>
                    <a:pt x="854" y="930"/>
                    <a:pt x="854" y="930"/>
                  </a:cubicBezTo>
                  <a:cubicBezTo>
                    <a:pt x="1098" y="930"/>
                    <a:pt x="1297" y="727"/>
                    <a:pt x="1297" y="479"/>
                  </a:cubicBezTo>
                  <a:cubicBezTo>
                    <a:pt x="1297" y="450"/>
                    <a:pt x="1297" y="450"/>
                    <a:pt x="1297" y="450"/>
                  </a:cubicBezTo>
                  <a:cubicBezTo>
                    <a:pt x="1297" y="203"/>
                    <a:pt x="1098" y="0"/>
                    <a:pt x="854" y="0"/>
                  </a:cubicBezTo>
                  <a:close/>
                </a:path>
              </a:pathLst>
            </a:custGeom>
            <a:grpFill/>
            <a:ln w="9525">
              <a:solidFill>
                <a:schemeClr val="accent1"/>
              </a:solidFill>
              <a:round/>
              <a:headEnd/>
              <a:tailEnd/>
            </a:ln>
            <a:extLst/>
          </p:spPr>
          <p:txBody>
            <a:bodyPr vert="horz" wrap="square" lIns="91427" tIns="45713" rIns="91427" bIns="45713" numCol="1" anchor="t" anchorCtr="0" compatLnSpc="1">
              <a:prstTxWarp prst="textNoShape">
                <a:avLst/>
              </a:prstTxWarp>
            </a:bodyPr>
            <a:lstStyle/>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dirty="0">
                <a:ln>
                  <a:noFill/>
                </a:ln>
                <a:solidFill>
                  <a:srgbClr val="3F3F3F"/>
                </a:solidFill>
                <a:effectLst/>
                <a:uLnTx/>
                <a:uFillTx/>
                <a:latin typeface="Segoe UI"/>
                <a:ea typeface="+mn-ea"/>
                <a:cs typeface="+mn-cs"/>
              </a:endParaRPr>
            </a:p>
          </p:txBody>
        </p:sp>
      </p:grpSp>
      <p:sp>
        <p:nvSpPr>
          <p:cNvPr id="43" name="TextBox 42">
            <a:extLst>
              <a:ext uri="{FF2B5EF4-FFF2-40B4-BE49-F238E27FC236}">
                <a16:creationId xmlns:a16="http://schemas.microsoft.com/office/drawing/2014/main" id="{811026EF-5EF2-43A5-968F-B2207E281487}"/>
              </a:ext>
            </a:extLst>
          </p:cNvPr>
          <p:cNvSpPr txBox="1"/>
          <p:nvPr/>
        </p:nvSpPr>
        <p:spPr>
          <a:xfrm>
            <a:off x="8867183" y="2453050"/>
            <a:ext cx="2601083" cy="1143590"/>
          </a:xfrm>
          <a:prstGeom prst="rect">
            <a:avLst/>
          </a:prstGeom>
          <a:noFill/>
        </p:spPr>
        <p:txBody>
          <a:bodyPr wrap="square" lIns="91440" tIns="45720" rIns="91440" bIns="45720" rtlCol="0" anchor="t">
            <a:noAutofit/>
          </a:bodyPr>
          <a:lstStyle>
            <a:defPPr>
              <a:defRPr lang="en-US"/>
            </a:defPPr>
            <a:lvl1pPr algn="ctr" defTabSz="913841">
              <a:defRPr sz="1600" b="1">
                <a:cs typeface="Segoe UI Semibold" panose="020B0702040204020203" pitchFamily="34" charset="0"/>
              </a:defRPr>
            </a:lvl1pPr>
          </a:lstStyle>
          <a:p>
            <a:pPr marL="0" marR="0" lvl="0" indent="0" algn="ctr" defTabSz="913841"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1A1A1A"/>
                </a:solidFill>
                <a:effectLst/>
                <a:uLnTx/>
                <a:uFillTx/>
                <a:latin typeface="Segoe UI Semibold" panose="020B0702040204020203" pitchFamily="34" charset="0"/>
                <a:ea typeface="+mn-ea"/>
                <a:cs typeface="Segoe UI Semibold" panose="020B0702040204020203" pitchFamily="34" charset="0"/>
              </a:rPr>
              <a:t>Your Own Machine/Deep Learning Model</a:t>
            </a:r>
          </a:p>
          <a:p>
            <a:pPr marL="0" marR="0" lvl="0" indent="0" algn="ctr" defTabSz="913841" rtl="0" eaLnBrk="1" fontAlgn="auto" latinLnBrk="0" hangingPunct="1">
              <a:lnSpc>
                <a:spcPct val="100000"/>
              </a:lnSpc>
              <a:spcBef>
                <a:spcPts val="200"/>
              </a:spcBef>
              <a:spcAft>
                <a:spcPts val="0"/>
              </a:spcAft>
              <a:buClrTx/>
              <a:buSzTx/>
              <a:buFontTx/>
              <a:buNone/>
              <a:tabLst/>
              <a:defRPr/>
            </a:pPr>
            <a:r>
              <a:rPr kumimoji="0" lang="en-US" sz="1400" b="0" i="1" u="none" strike="noStrike" kern="1200" cap="none" spc="0" normalizeH="0" baseline="0" noProof="0" dirty="0">
                <a:ln>
                  <a:noFill/>
                </a:ln>
                <a:solidFill>
                  <a:srgbClr val="1A1A1A"/>
                </a:solidFill>
                <a:effectLst/>
                <a:uLnTx/>
                <a:uFillTx/>
                <a:latin typeface="Segoe UI" panose="020B0502040204020203" pitchFamily="34" charset="0"/>
                <a:ea typeface="+mn-ea"/>
                <a:cs typeface="Segoe UI" panose="020B0502040204020203" pitchFamily="34" charset="0"/>
              </a:rPr>
              <a:t>Link data sources and model to suit your business processes</a:t>
            </a:r>
          </a:p>
        </p:txBody>
      </p:sp>
      <p:sp>
        <p:nvSpPr>
          <p:cNvPr id="44" name="Oval 43">
            <a:extLst>
              <a:ext uri="{FF2B5EF4-FFF2-40B4-BE49-F238E27FC236}">
                <a16:creationId xmlns:a16="http://schemas.microsoft.com/office/drawing/2014/main" id="{E73EBBD1-4BC8-4190-97C6-61FB725B4466}"/>
              </a:ext>
            </a:extLst>
          </p:cNvPr>
          <p:cNvSpPr/>
          <p:nvPr/>
        </p:nvSpPr>
        <p:spPr bwMode="auto">
          <a:xfrm>
            <a:off x="9735442" y="1508761"/>
            <a:ext cx="864566" cy="864640"/>
          </a:xfrm>
          <a:prstGeom prst="ellipse">
            <a:avLst/>
          </a:prstGeom>
          <a:solidFill>
            <a:schemeClr val="bg1"/>
          </a:solidFill>
          <a:ln w="635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5" name="Oval 44">
            <a:extLst>
              <a:ext uri="{FF2B5EF4-FFF2-40B4-BE49-F238E27FC236}">
                <a16:creationId xmlns:a16="http://schemas.microsoft.com/office/drawing/2014/main" id="{2481AFD1-5ED7-463C-A667-B6C9DF755744}"/>
              </a:ext>
            </a:extLst>
          </p:cNvPr>
          <p:cNvSpPr/>
          <p:nvPr/>
        </p:nvSpPr>
        <p:spPr bwMode="auto">
          <a:xfrm>
            <a:off x="9815362" y="1588688"/>
            <a:ext cx="704726" cy="704785"/>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Segoe UI Semibold"/>
                <a:ea typeface="Segoe UI" pitchFamily="34" charset="0"/>
                <a:cs typeface="Segoe UI" pitchFamily="34" charset="0"/>
              </a:rPr>
              <a:t>ML</a:t>
            </a:r>
          </a:p>
        </p:txBody>
      </p:sp>
      <p:sp>
        <p:nvSpPr>
          <p:cNvPr id="46" name="Rectangle 45">
            <a:extLst>
              <a:ext uri="{FF2B5EF4-FFF2-40B4-BE49-F238E27FC236}">
                <a16:creationId xmlns:a16="http://schemas.microsoft.com/office/drawing/2014/main" id="{50813428-73CC-40CF-AF45-D75E814BF929}"/>
              </a:ext>
            </a:extLst>
          </p:cNvPr>
          <p:cNvSpPr/>
          <p:nvPr/>
        </p:nvSpPr>
        <p:spPr bwMode="auto">
          <a:xfrm>
            <a:off x="10206789" y="5994689"/>
            <a:ext cx="1985211" cy="86331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AU" sz="20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Tree>
    <p:extLst>
      <p:ext uri="{BB962C8B-B14F-4D97-AF65-F5344CB8AC3E}">
        <p14:creationId xmlns:p14="http://schemas.microsoft.com/office/powerpoint/2010/main" val="1276510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9828" y="853942"/>
            <a:ext cx="10592344" cy="5150115"/>
          </a:xfrm>
          <a:prstGeom prst="rect">
            <a:avLst/>
          </a:prstGeom>
        </p:spPr>
      </p:pic>
      <p:sp>
        <p:nvSpPr>
          <p:cNvPr id="4" name="Title 1"/>
          <p:cNvSpPr txBox="1">
            <a:spLocks/>
          </p:cNvSpPr>
          <p:nvPr/>
        </p:nvSpPr>
        <p:spPr>
          <a:xfrm>
            <a:off x="438443" y="250404"/>
            <a:ext cx="11426462" cy="603538"/>
          </a:xfrm>
          <a:prstGeom prst="rect">
            <a:avLst/>
          </a:prstGeom>
        </p:spPr>
        <p:txBody>
          <a:bodyPr/>
          <a:lstStyle>
            <a:lvl1pPr algn="l" defTabSz="914225" rtl="0" eaLnBrk="1" latinLnBrk="0" hangingPunct="1">
              <a:spcBef>
                <a:spcPct val="0"/>
              </a:spcBef>
              <a:buNone/>
              <a:defRPr sz="3921" kern="1200" spc="-29" baseline="0">
                <a:gradFill>
                  <a:gsLst>
                    <a:gs pos="2917">
                      <a:schemeClr val="tx1">
                        <a:lumMod val="75000"/>
                      </a:schemeClr>
                    </a:gs>
                    <a:gs pos="100000">
                      <a:schemeClr val="tx1">
                        <a:lumMod val="75000"/>
                      </a:schemeClr>
                    </a:gs>
                  </a:gsLst>
                  <a:lin ang="5400000" scaled="0"/>
                </a:gradFill>
                <a:latin typeface="Segoe UI Semilight" panose="020B0402040204020203" pitchFamily="34" charset="0"/>
                <a:ea typeface="+mj-ea"/>
                <a:cs typeface="Segoe UI Semilight" panose="020B0402040204020203" pitchFamily="34" charset="0"/>
              </a:defRPr>
            </a:lvl1pPr>
          </a:lstStyle>
          <a:p>
            <a:pPr marL="0" marR="0" lvl="0" indent="0" algn="l" defTabSz="914225" rtl="0" eaLnBrk="1" fontAlgn="auto" latinLnBrk="0" hangingPunct="1">
              <a:lnSpc>
                <a:spcPct val="100000"/>
              </a:lnSpc>
              <a:spcBef>
                <a:spcPct val="0"/>
              </a:spcBef>
              <a:spcAft>
                <a:spcPts val="0"/>
              </a:spcAft>
              <a:buClrTx/>
              <a:buSzTx/>
              <a:buFontTx/>
              <a:buNone/>
              <a:tabLst/>
              <a:defRPr/>
            </a:pPr>
            <a:r>
              <a:rPr kumimoji="0" lang="en-US" sz="3921" b="0" i="0" u="none" strike="noStrike" kern="1200" cap="none" spc="-29" normalizeH="0" baseline="0" noProof="0" dirty="0">
                <a:ln>
                  <a:noFill/>
                </a:ln>
                <a:gradFill>
                  <a:gsLst>
                    <a:gs pos="2917">
                      <a:prstClr val="black">
                        <a:lumMod val="75000"/>
                      </a:prstClr>
                    </a:gs>
                    <a:gs pos="100000">
                      <a:prstClr val="black">
                        <a:lumMod val="75000"/>
                      </a:prstClr>
                    </a:gs>
                  </a:gsLst>
                  <a:lin ang="5400000" scaled="0"/>
                </a:gradFill>
                <a:effectLst/>
                <a:uLnTx/>
                <a:uFillTx/>
                <a:latin typeface="Calibri Light" panose="020F0302020204030204"/>
                <a:ea typeface="+mj-ea"/>
                <a:cs typeface="Segoe UI Semilight" panose="020B0402040204020203" pitchFamily="34" charset="0"/>
              </a:rPr>
              <a:t>Anatomy of the bot framework</a:t>
            </a:r>
          </a:p>
        </p:txBody>
      </p:sp>
    </p:spTree>
    <p:extLst>
      <p:ext uri="{BB962C8B-B14F-4D97-AF65-F5344CB8AC3E}">
        <p14:creationId xmlns:p14="http://schemas.microsoft.com/office/powerpoint/2010/main" val="22332893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2093" y="361203"/>
            <a:ext cx="11426462" cy="603538"/>
          </a:xfrm>
        </p:spPr>
        <p:txBody>
          <a:bodyPr>
            <a:normAutofit fontScale="90000"/>
          </a:bodyPr>
          <a:lstStyle/>
          <a:p>
            <a:r>
              <a:rPr lang="en-US" dirty="0">
                <a:solidFill>
                  <a:schemeClr val="bg1">
                    <a:lumMod val="50000"/>
                  </a:schemeClr>
                </a:solidFill>
                <a:latin typeface="+mj-lt"/>
              </a:rPr>
              <a:t>Bots</a:t>
            </a:r>
          </a:p>
        </p:txBody>
      </p:sp>
      <p:sp>
        <p:nvSpPr>
          <p:cNvPr id="4" name="TextBox 3"/>
          <p:cNvSpPr txBox="1"/>
          <p:nvPr/>
        </p:nvSpPr>
        <p:spPr>
          <a:xfrm>
            <a:off x="333445" y="1054681"/>
            <a:ext cx="7617858" cy="5449147"/>
          </a:xfrm>
          <a:prstGeom prst="rect">
            <a:avLst/>
          </a:prstGeom>
          <a:noFill/>
        </p:spPr>
        <p:txBody>
          <a:bodyPr wrap="square" lIns="179285" tIns="143428" rIns="179285" bIns="143428" rtlCol="0">
            <a:spAutoFit/>
          </a:bodyPr>
          <a:lstStyle/>
          <a:p>
            <a:pPr marL="457200" marR="0" lvl="0" indent="-457200" algn="l" defTabSz="914400" rtl="0" eaLnBrk="1" fontAlgn="auto" latinLnBrk="0" hangingPunct="1">
              <a:lnSpc>
                <a:spcPct val="90000"/>
              </a:lnSpc>
              <a:spcBef>
                <a:spcPts val="0"/>
              </a:spcBef>
              <a:spcAft>
                <a:spcPts val="588"/>
              </a:spcAft>
              <a:buClrTx/>
              <a:buSzTx/>
              <a:buFontTx/>
              <a:buAutoNum type="arabicPeriod"/>
              <a:tabLst/>
              <a:defRPr/>
            </a:pPr>
            <a:r>
              <a:rPr kumimoji="0" lang="en-US" sz="2353" b="1" i="0" u="none" strike="noStrike" kern="1200" cap="none" spc="0" normalizeH="0" baseline="0" noProof="0" dirty="0">
                <a:ln>
                  <a:noFill/>
                </a:ln>
                <a:solidFill>
                  <a:srgbClr val="FFFFFF">
                    <a:lumMod val="50000"/>
                  </a:srgbClr>
                </a:solidFill>
                <a:effectLst/>
                <a:uLnTx/>
                <a:uFillTx/>
                <a:latin typeface="Segoe UI Light"/>
                <a:ea typeface="+mn-ea"/>
                <a:cs typeface="+mn-cs"/>
              </a:rPr>
              <a:t>What are bots?</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FFFFFF">
                    <a:lumMod val="50000"/>
                  </a:srgbClr>
                </a:solidFill>
                <a:effectLst/>
                <a:uLnTx/>
                <a:uFillTx/>
                <a:latin typeface="Segoe UI Light"/>
                <a:ea typeface="+mn-ea"/>
                <a:cs typeface="+mn-cs"/>
              </a:rPr>
              <a:t>What are they </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FFFFFF">
                    <a:lumMod val="50000"/>
                  </a:srgbClr>
                </a:solidFill>
                <a:effectLst/>
                <a:uLnTx/>
                <a:uFillTx/>
                <a:latin typeface="Segoe UI Light"/>
                <a:ea typeface="+mn-ea"/>
                <a:cs typeface="+mn-cs"/>
              </a:rPr>
              <a:t>How do they work</a:t>
            </a:r>
          </a:p>
          <a:p>
            <a:pPr marL="457200" marR="0" lvl="0" indent="-457200" algn="l" defTabSz="914400" rtl="0" eaLnBrk="1" fontAlgn="auto" latinLnBrk="0" hangingPunct="1">
              <a:lnSpc>
                <a:spcPct val="90000"/>
              </a:lnSpc>
              <a:spcBef>
                <a:spcPts val="0"/>
              </a:spcBef>
              <a:spcAft>
                <a:spcPts val="588"/>
              </a:spcAft>
              <a:buClrTx/>
              <a:buSzTx/>
              <a:buFontTx/>
              <a:buAutoNum type="arabicPeriod"/>
              <a:tabLst/>
              <a:defRPr/>
            </a:pPr>
            <a:r>
              <a:rPr kumimoji="0" lang="en-US" sz="2353" b="0" i="0" u="none" strike="noStrike" kern="1200" cap="none" spc="0" normalizeH="0" baseline="0" noProof="0" dirty="0">
                <a:ln>
                  <a:noFill/>
                </a:ln>
                <a:solidFill>
                  <a:srgbClr val="FFFFFF">
                    <a:lumMod val="50000"/>
                  </a:srgbClr>
                </a:solidFill>
                <a:effectLst/>
                <a:uLnTx/>
                <a:uFillTx/>
                <a:latin typeface="Calibri" panose="020F0502020204030204"/>
                <a:ea typeface="+mn-ea"/>
                <a:cs typeface="+mn-cs"/>
              </a:rPr>
              <a:t>What are the type of bots?</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FFFFFF">
                    <a:lumMod val="50000"/>
                  </a:srgbClr>
                </a:solidFill>
                <a:effectLst/>
                <a:uLnTx/>
                <a:uFillTx/>
                <a:latin typeface="Segoe UI Light"/>
                <a:ea typeface="+mn-ea"/>
                <a:cs typeface="+mn-cs"/>
              </a:rPr>
              <a:t>Basic Bots</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FFFFFF">
                    <a:lumMod val="50000"/>
                  </a:srgbClr>
                </a:solidFill>
                <a:effectLst/>
                <a:uLnTx/>
                <a:uFillTx/>
                <a:latin typeface="Segoe UI Light"/>
                <a:ea typeface="+mn-ea"/>
                <a:cs typeface="+mn-cs"/>
              </a:rPr>
              <a:t>Question and Answer bots with </a:t>
            </a:r>
            <a:r>
              <a:rPr kumimoji="0" lang="en-US" sz="2353" b="0" i="0" u="none" strike="noStrike" kern="1200" cap="none" spc="0" normalizeH="0" baseline="0" noProof="0" dirty="0" err="1">
                <a:ln>
                  <a:noFill/>
                </a:ln>
                <a:solidFill>
                  <a:srgbClr val="FFFFFF">
                    <a:lumMod val="50000"/>
                  </a:srgbClr>
                </a:solidFill>
                <a:effectLst/>
                <a:uLnTx/>
                <a:uFillTx/>
                <a:latin typeface="Segoe UI Light"/>
                <a:ea typeface="+mn-ea"/>
                <a:cs typeface="+mn-cs"/>
              </a:rPr>
              <a:t>QNAMaker</a:t>
            </a:r>
            <a:endParaRPr kumimoji="0" lang="en-US" sz="2353" b="0" i="0" u="none" strike="noStrike" kern="1200" cap="none" spc="0" normalizeH="0" baseline="0" noProof="0" dirty="0">
              <a:ln>
                <a:noFill/>
              </a:ln>
              <a:solidFill>
                <a:srgbClr val="FFFFFF">
                  <a:lumMod val="50000"/>
                </a:srgbClr>
              </a:solidFill>
              <a:effectLst/>
              <a:uLnTx/>
              <a:uFillTx/>
              <a:latin typeface="Segoe UI Light"/>
              <a:ea typeface="+mn-ea"/>
              <a:cs typeface="+mn-cs"/>
            </a:endParaRP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FFFFFF">
                    <a:lumMod val="50000"/>
                  </a:srgbClr>
                </a:solidFill>
                <a:effectLst/>
                <a:uLnTx/>
                <a:uFillTx/>
                <a:latin typeface="Segoe UI Light"/>
                <a:ea typeface="+mn-ea"/>
                <a:cs typeface="+mn-cs"/>
              </a:rPr>
              <a:t>Natural Language understanding bots with LUIS</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FFFFFF">
                    <a:lumMod val="50000"/>
                  </a:srgbClr>
                </a:solidFill>
                <a:effectLst/>
                <a:uLnTx/>
                <a:uFillTx/>
                <a:latin typeface="Segoe UI Light"/>
                <a:ea typeface="+mn-ea"/>
                <a:cs typeface="+mn-cs"/>
              </a:rPr>
              <a:t>Complex Bots</a:t>
            </a:r>
          </a:p>
          <a:p>
            <a:pPr marL="457200" marR="0" lvl="0" indent="-457200" algn="l" defTabSz="914400" rtl="0" eaLnBrk="1" fontAlgn="auto" latinLnBrk="0" hangingPunct="1">
              <a:lnSpc>
                <a:spcPct val="90000"/>
              </a:lnSpc>
              <a:spcBef>
                <a:spcPts val="0"/>
              </a:spcBef>
              <a:spcAft>
                <a:spcPts val="588"/>
              </a:spcAft>
              <a:buClrTx/>
              <a:buSzTx/>
              <a:buFontTx/>
              <a:buAutoNum type="arabicPeriod"/>
              <a:tabLst/>
              <a:defRPr/>
            </a:pPr>
            <a:r>
              <a:rPr kumimoji="0" lang="en-US" sz="2353" b="1" i="0" u="none" strike="noStrike" kern="1200" cap="none" spc="0" normalizeH="0" baseline="0" noProof="0" dirty="0">
                <a:ln>
                  <a:noFill/>
                </a:ln>
                <a:solidFill>
                  <a:srgbClr val="FFFFFF">
                    <a:lumMod val="50000"/>
                  </a:srgbClr>
                </a:solidFill>
                <a:effectLst/>
                <a:uLnTx/>
                <a:uFillTx/>
                <a:latin typeface="Segoe UI Light"/>
                <a:ea typeface="+mn-ea"/>
                <a:cs typeface="+mn-cs"/>
              </a:rPr>
              <a:t>How to Build bots?</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FFFFFF">
                    <a:lumMod val="50000"/>
                  </a:srgbClr>
                </a:solidFill>
                <a:effectLst/>
                <a:uLnTx/>
                <a:uFillTx/>
                <a:latin typeface="Segoe UI Light"/>
                <a:ea typeface="+mn-ea"/>
                <a:cs typeface="+mn-cs"/>
              </a:rPr>
              <a:t>Bot Framework (Bot Service, Bot Builder SDK) </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FFFFFF">
                    <a:lumMod val="50000"/>
                  </a:srgbClr>
                </a:solidFill>
                <a:effectLst/>
                <a:uLnTx/>
                <a:uFillTx/>
                <a:latin typeface="Segoe UI Light"/>
                <a:ea typeface="+mn-ea"/>
                <a:cs typeface="+mn-cs"/>
              </a:rPr>
              <a:t>Lets build a bot!</a:t>
            </a:r>
          </a:p>
          <a:p>
            <a:pPr marL="0" marR="0" lvl="0" indent="0" algn="l" defTabSz="914400" rtl="0" eaLnBrk="1" fontAlgn="auto" latinLnBrk="0" hangingPunct="1">
              <a:lnSpc>
                <a:spcPct val="90000"/>
              </a:lnSpc>
              <a:spcBef>
                <a:spcPts val="0"/>
              </a:spcBef>
              <a:spcAft>
                <a:spcPts val="588"/>
              </a:spcAft>
              <a:buClrTx/>
              <a:buSzTx/>
              <a:buFontTx/>
              <a:buNone/>
              <a:tabLst/>
              <a:defRPr/>
            </a:pPr>
            <a:endParaRPr kumimoji="0" lang="en-US" sz="2353" b="0" i="0" u="none" strike="noStrike" kern="1200" cap="none" spc="0" normalizeH="0" baseline="0" noProof="0" dirty="0">
              <a:ln>
                <a:noFill/>
              </a:ln>
              <a:solidFill>
                <a:prstClr val="white">
                  <a:lumMod val="50000"/>
                </a:prstClr>
              </a:solidFill>
              <a:effectLst/>
              <a:uLnTx/>
              <a:uFillTx/>
              <a:latin typeface="Calibri Light" panose="020F0302020204030204"/>
              <a:ea typeface="+mn-ea"/>
              <a:cs typeface="+mn-cs"/>
            </a:endParaRPr>
          </a:p>
          <a:p>
            <a:pPr marL="0" marR="0" lvl="0" indent="0" algn="l" defTabSz="914400" rtl="0" eaLnBrk="1" fontAlgn="auto" latinLnBrk="0" hangingPunct="1">
              <a:lnSpc>
                <a:spcPct val="90000"/>
              </a:lnSpc>
              <a:spcBef>
                <a:spcPts val="0"/>
              </a:spcBef>
              <a:spcAft>
                <a:spcPts val="588"/>
              </a:spcAft>
              <a:buClrTx/>
              <a:buSzTx/>
              <a:buFontTx/>
              <a:buNone/>
              <a:tabLst/>
              <a:defRPr/>
            </a:pPr>
            <a:endParaRPr kumimoji="0" lang="en-US" sz="2353" b="0" i="0" u="none" strike="noStrike" kern="1200" cap="none" spc="0" normalizeH="0" baseline="0" noProof="0" dirty="0">
              <a:ln>
                <a:noFill/>
              </a:ln>
              <a:solidFill>
                <a:prstClr val="white">
                  <a:lumMod val="50000"/>
                </a:prstClr>
              </a:solidFill>
              <a:effectLst/>
              <a:uLnTx/>
              <a:uFillTx/>
              <a:latin typeface="Calibri Light" panose="020F0302020204030204"/>
              <a:ea typeface="+mn-ea"/>
              <a:cs typeface="+mn-cs"/>
            </a:endParaRPr>
          </a:p>
        </p:txBody>
      </p:sp>
      <p:pic>
        <p:nvPicPr>
          <p:cNvPr id="10" name="Picture 4" descr="Image result for artificial intelligence">
            <a:extLst>
              <a:ext uri="{FF2B5EF4-FFF2-40B4-BE49-F238E27FC236}">
                <a16:creationId xmlns:a16="http://schemas.microsoft.com/office/drawing/2014/main" id="{BEFEC511-C549-477D-BB13-43040AB878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8898559" y="3753352"/>
            <a:ext cx="3293441" cy="3104648"/>
          </a:xfrm>
          <a:prstGeom prst="rect">
            <a:avLst/>
          </a:prstGeom>
          <a:noFill/>
          <a:extLst>
            <a:ext uri="{909E8E84-426E-40DD-AFC4-6F175D3DCCD1}">
              <a14:hiddenFill xmlns:a14="http://schemas.microsoft.com/office/drawing/2010/main">
                <a:solidFill>
                  <a:srgbClr val="FFFFFF"/>
                </a:solidFill>
              </a14:hiddenFill>
            </a:ext>
          </a:extLst>
        </p:spPr>
      </p:pic>
      <p:sp>
        <p:nvSpPr>
          <p:cNvPr id="5" name="Speech Bubble: Rectangle with Corners Rounded 4">
            <a:extLst>
              <a:ext uri="{FF2B5EF4-FFF2-40B4-BE49-F238E27FC236}">
                <a16:creationId xmlns:a16="http://schemas.microsoft.com/office/drawing/2014/main" id="{87A1AD1C-9714-4672-895F-3FDF9367E6AB}"/>
              </a:ext>
            </a:extLst>
          </p:cNvPr>
          <p:cNvSpPr/>
          <p:nvPr/>
        </p:nvSpPr>
        <p:spPr>
          <a:xfrm>
            <a:off x="4833882" y="655721"/>
            <a:ext cx="6377458" cy="2916404"/>
          </a:xfrm>
          <a:prstGeom prst="wedgeRoundRectCallout">
            <a:avLst>
              <a:gd name="adj1" fmla="val 34048"/>
              <a:gd name="adj2" fmla="val 72963"/>
              <a:gd name="adj3" fmla="val 16667"/>
            </a:avLst>
          </a:prstGeom>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AU" sz="2800" b="1" i="0" u="none" strike="noStrike" kern="1200" cap="none" spc="0" normalizeH="0" baseline="0" noProof="0" dirty="0">
                <a:ln>
                  <a:noFill/>
                </a:ln>
                <a:solidFill>
                  <a:prstClr val="black"/>
                </a:solidFill>
                <a:effectLst/>
                <a:uLnTx/>
                <a:uFillTx/>
                <a:latin typeface="Calibri Light" panose="020F0302020204030204"/>
                <a:ea typeface="+mn-ea"/>
                <a:cs typeface="+mn-cs"/>
              </a:rPr>
              <a:t>Let’s build a bot!</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2400" b="0" i="0" u="none" strike="noStrike" kern="1200" cap="none" spc="0" normalizeH="0" baseline="0" noProof="0" dirty="0">
              <a:ln>
                <a:noFill/>
              </a:ln>
              <a:solidFill>
                <a:prstClr val="black"/>
              </a:solidFill>
              <a:effectLst/>
              <a:uLnTx/>
              <a:uFillTx/>
              <a:latin typeface="Calibri Light" panose="020F03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AU" sz="2000" b="1" i="0" u="none" strike="noStrike" kern="1200" cap="none" spc="0" normalizeH="0" baseline="0" noProof="0" dirty="0">
                <a:ln>
                  <a:noFill/>
                </a:ln>
                <a:solidFill>
                  <a:prstClr val="black"/>
                </a:solidFill>
                <a:effectLst/>
                <a:uLnTx/>
                <a:uFillTx/>
                <a:latin typeface="Calibri Light" panose="020F0302020204030204"/>
                <a:ea typeface="+mn-ea"/>
                <a:cs typeface="+mn-cs"/>
              </a:rPr>
              <a:t>Step 1</a:t>
            </a:r>
            <a:r>
              <a:rPr kumimoji="0" lang="en-AU" sz="2000" b="0" i="0" u="none" strike="noStrike" kern="1200" cap="none" spc="0" normalizeH="0" baseline="0" noProof="0" dirty="0">
                <a:ln>
                  <a:noFill/>
                </a:ln>
                <a:solidFill>
                  <a:prstClr val="black"/>
                </a:solidFill>
                <a:effectLst/>
                <a:uLnTx/>
                <a:uFillTx/>
                <a:latin typeface="Calibri Light" panose="020F0302020204030204"/>
                <a:ea typeface="+mn-ea"/>
                <a:cs typeface="+mn-cs"/>
              </a:rPr>
              <a:t>: </a:t>
            </a:r>
            <a:r>
              <a:rPr kumimoji="0" lang="en-US" sz="2000" b="0" i="0" u="none" strike="noStrike" kern="1200" cap="none" spc="0" normalizeH="0" baseline="0" noProof="0" dirty="0">
                <a:ln>
                  <a:noFill/>
                </a:ln>
                <a:solidFill>
                  <a:prstClr val="black"/>
                </a:solidFill>
                <a:effectLst/>
                <a:uLnTx/>
                <a:uFillTx/>
                <a:latin typeface="Calibri Light" panose="020F0302020204030204"/>
                <a:ea typeface="+mn-ea"/>
                <a:cs typeface="+mn-cs"/>
              </a:rPr>
              <a:t>Create your </a:t>
            </a:r>
            <a:r>
              <a:rPr kumimoji="0" lang="en-US" sz="2000" b="0" i="0" u="none" strike="noStrike" kern="1200" cap="none" spc="0" normalizeH="0" baseline="0" noProof="0" dirty="0" err="1">
                <a:ln>
                  <a:noFill/>
                </a:ln>
                <a:solidFill>
                  <a:prstClr val="black"/>
                </a:solidFill>
                <a:effectLst/>
                <a:uLnTx/>
                <a:uFillTx/>
                <a:latin typeface="Calibri Light" panose="020F0302020204030204"/>
                <a:ea typeface="+mn-ea"/>
                <a:cs typeface="+mn-cs"/>
              </a:rPr>
              <a:t>QnAMaker</a:t>
            </a:r>
            <a:r>
              <a:rPr kumimoji="0" lang="en-US" sz="2000" b="0" i="0" u="none" strike="noStrike" kern="1200" cap="none" spc="0" normalizeH="0" baseline="0" noProof="0" dirty="0">
                <a:ln>
                  <a:noFill/>
                </a:ln>
                <a:solidFill>
                  <a:prstClr val="black"/>
                </a:solidFill>
                <a:effectLst/>
                <a:uLnTx/>
                <a:uFillTx/>
                <a:latin typeface="Calibri Light" panose="020F0302020204030204"/>
                <a:ea typeface="+mn-ea"/>
                <a:cs typeface="+mn-cs"/>
              </a:rPr>
              <a:t> Service on Azure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2000" b="0" i="0" u="none" strike="noStrike" kern="1200" cap="none" spc="0" normalizeH="0" baseline="0" noProof="0" dirty="0">
              <a:ln>
                <a:noFill/>
              </a:ln>
              <a:solidFill>
                <a:prstClr val="black"/>
              </a:solidFill>
              <a:effectLst/>
              <a:uLnTx/>
              <a:uFillTx/>
              <a:latin typeface="Calibri Light" panose="020F03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AU" sz="2000" b="1" i="0" u="none" strike="noStrike" kern="1200" cap="none" spc="0" normalizeH="0" baseline="0" noProof="0" dirty="0">
                <a:ln>
                  <a:noFill/>
                </a:ln>
                <a:solidFill>
                  <a:prstClr val="black"/>
                </a:solidFill>
                <a:effectLst/>
                <a:uLnTx/>
                <a:uFillTx/>
                <a:latin typeface="Calibri Light" panose="020F0302020204030204"/>
                <a:ea typeface="+mn-ea"/>
                <a:cs typeface="+mn-cs"/>
              </a:rPr>
              <a:t>Step 2</a:t>
            </a:r>
            <a:r>
              <a:rPr kumimoji="0" lang="en-AU" sz="2000" b="0" i="0" u="none" strike="noStrike" kern="1200" cap="none" spc="0" normalizeH="0" baseline="0" noProof="0" dirty="0">
                <a:ln>
                  <a:noFill/>
                </a:ln>
                <a:solidFill>
                  <a:prstClr val="black"/>
                </a:solidFill>
                <a:effectLst/>
                <a:uLnTx/>
                <a:uFillTx/>
                <a:latin typeface="Calibri Light" panose="020F0302020204030204"/>
                <a:ea typeface="+mn-ea"/>
                <a:cs typeface="+mn-cs"/>
              </a:rPr>
              <a:t>: </a:t>
            </a:r>
            <a:r>
              <a:rPr kumimoji="0" lang="en-US" sz="2000" b="0" i="0" u="none" strike="noStrike" kern="1200" cap="none" spc="0" normalizeH="0" baseline="0" noProof="0" dirty="0">
                <a:ln>
                  <a:noFill/>
                </a:ln>
                <a:solidFill>
                  <a:prstClr val="black"/>
                </a:solidFill>
                <a:effectLst/>
                <a:uLnTx/>
                <a:uFillTx/>
                <a:latin typeface="Calibri Light" panose="020F0302020204030204"/>
                <a:ea typeface="+mn-ea"/>
                <a:cs typeface="+mn-cs"/>
              </a:rPr>
              <a:t>Create your Knowledge Base on </a:t>
            </a:r>
            <a:r>
              <a:rPr kumimoji="0" lang="en-US" sz="2000" b="0" i="0" u="none" strike="noStrike" kern="1200" cap="none" spc="0" normalizeH="0" baseline="0" noProof="0" dirty="0" err="1">
                <a:ln>
                  <a:noFill/>
                </a:ln>
                <a:solidFill>
                  <a:prstClr val="black"/>
                </a:solidFill>
                <a:effectLst/>
                <a:uLnTx/>
                <a:uFillTx/>
                <a:latin typeface="Calibri Light" panose="020F0302020204030204"/>
                <a:ea typeface="+mn-ea"/>
                <a:cs typeface="+mn-cs"/>
              </a:rPr>
              <a:t>QnAMaker</a:t>
            </a:r>
            <a:endParaRPr kumimoji="0" lang="en-US" sz="2000" b="0" i="0" u="none" strike="noStrike" kern="1200" cap="none" spc="0" normalizeH="0" baseline="0" noProof="0" dirty="0">
              <a:ln>
                <a:noFill/>
              </a:ln>
              <a:solidFill>
                <a:prstClr val="black"/>
              </a:solidFill>
              <a:effectLst/>
              <a:uLnTx/>
              <a:uFillTx/>
              <a:latin typeface="Calibri Light" panose="020F03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Light" panose="020F0302020204030204"/>
                <a:ea typeface="+mn-ea"/>
                <a:cs typeface="+mn-cs"/>
              </a:rPr>
              <a:t> </a:t>
            </a:r>
            <a:endParaRPr kumimoji="0" lang="en-AU" sz="2000" b="0" i="0" u="none" strike="noStrike" kern="1200" cap="none" spc="0" normalizeH="0" baseline="0" noProof="0" dirty="0">
              <a:ln>
                <a:noFill/>
              </a:ln>
              <a:solidFill>
                <a:prstClr val="black"/>
              </a:solidFill>
              <a:effectLst/>
              <a:uLnTx/>
              <a:uFillTx/>
              <a:latin typeface="Calibri Light" panose="020F03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AU" sz="2000" b="1" i="0" u="none" strike="noStrike" kern="1200" cap="none" spc="0" normalizeH="0" baseline="0" noProof="0" dirty="0">
                <a:ln>
                  <a:noFill/>
                </a:ln>
                <a:solidFill>
                  <a:prstClr val="black"/>
                </a:solidFill>
                <a:effectLst/>
                <a:uLnTx/>
                <a:uFillTx/>
                <a:latin typeface="Calibri Light" panose="020F0302020204030204"/>
                <a:ea typeface="+mn-ea"/>
                <a:cs typeface="+mn-cs"/>
              </a:rPr>
              <a:t>Step 3</a:t>
            </a:r>
            <a:r>
              <a:rPr kumimoji="0" lang="en-AU" sz="2000" b="0" i="0" u="none" strike="noStrike" kern="1200" cap="none" spc="0" normalizeH="0" baseline="0" noProof="0" dirty="0">
                <a:ln>
                  <a:noFill/>
                </a:ln>
                <a:solidFill>
                  <a:prstClr val="black"/>
                </a:solidFill>
                <a:effectLst/>
                <a:uLnTx/>
                <a:uFillTx/>
                <a:latin typeface="Calibri Light" panose="020F0302020204030204"/>
                <a:ea typeface="+mn-ea"/>
                <a:cs typeface="+mn-cs"/>
              </a:rPr>
              <a:t>: </a:t>
            </a:r>
            <a:r>
              <a:rPr kumimoji="0" lang="en-US" sz="2000" b="0" i="0" u="none" strike="noStrike" kern="1200" cap="none" spc="0" normalizeH="0" baseline="0" noProof="0" dirty="0">
                <a:ln>
                  <a:noFill/>
                </a:ln>
                <a:solidFill>
                  <a:prstClr val="black"/>
                </a:solidFill>
                <a:effectLst/>
                <a:uLnTx/>
                <a:uFillTx/>
                <a:latin typeface="Calibri Light" panose="020F0302020204030204"/>
                <a:ea typeface="+mn-ea"/>
                <a:cs typeface="+mn-cs"/>
              </a:rPr>
              <a:t>Create and publish your bot to the world!</a:t>
            </a:r>
            <a:endParaRPr kumimoji="0" lang="en-AU" sz="2000" b="0" i="0" u="none" strike="noStrike" kern="1200" cap="none" spc="0" normalizeH="0" baseline="0" noProof="0" dirty="0">
              <a:ln>
                <a:noFill/>
              </a:ln>
              <a:solidFill>
                <a:prstClr val="black"/>
              </a:solidFill>
              <a:effectLst/>
              <a:uLnTx/>
              <a:uFillTx/>
              <a:latin typeface="Calibri Light" panose="020F03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2800" b="0" i="0" u="none" strike="noStrike" kern="1200" cap="none" spc="0" normalizeH="0" baseline="0" noProof="0" dirty="0">
              <a:ln>
                <a:noFill/>
              </a:ln>
              <a:solidFill>
                <a:prstClr val="black"/>
              </a:solidFill>
              <a:effectLst/>
              <a:uLnTx/>
              <a:uFillTx/>
              <a:latin typeface="Calibri Light" panose="020F0302020204030204"/>
              <a:ea typeface="+mn-ea"/>
              <a:cs typeface="+mn-cs"/>
            </a:endParaRPr>
          </a:p>
        </p:txBody>
      </p:sp>
    </p:spTree>
    <p:extLst>
      <p:ext uri="{BB962C8B-B14F-4D97-AF65-F5344CB8AC3E}">
        <p14:creationId xmlns:p14="http://schemas.microsoft.com/office/powerpoint/2010/main" val="35070189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4ECBA24-B00E-4F84-A0C7-DD0BB0FEE68D}"/>
              </a:ext>
            </a:extLst>
          </p:cNvPr>
          <p:cNvSpPr txBox="1"/>
          <p:nvPr/>
        </p:nvSpPr>
        <p:spPr>
          <a:xfrm>
            <a:off x="2362200" y="3790950"/>
            <a:ext cx="8991485" cy="2277547"/>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AU" sz="8800" b="0" i="0" u="none" strike="noStrike" kern="1200" cap="none" spc="0" normalizeH="0" baseline="0" noProof="0" dirty="0">
                <a:ln>
                  <a:noFill/>
                </a:ln>
                <a:solidFill>
                  <a:prstClr val="white"/>
                </a:solidFill>
                <a:effectLst/>
                <a:uLnTx/>
                <a:uFillTx/>
                <a:latin typeface="Segoe UI Light" panose="020B0502040204020203" pitchFamily="34" charset="0"/>
                <a:ea typeface="+mn-ea"/>
                <a:cs typeface="Segoe UI Light" panose="020B0502040204020203" pitchFamily="34" charset="0"/>
              </a:rPr>
              <a:t>15 mins Exercise</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AU" sz="5400" b="0" i="0" u="none" strike="noStrike" kern="1200" cap="none" spc="0" normalizeH="0" baseline="0" noProof="0" dirty="0">
                <a:ln>
                  <a:noFill/>
                </a:ln>
                <a:solidFill>
                  <a:prstClr val="white"/>
                </a:solidFill>
                <a:effectLst/>
                <a:uLnTx/>
                <a:uFillTx/>
                <a:latin typeface="Segoe UI Light" panose="020B0502040204020203" pitchFamily="34" charset="0"/>
                <a:ea typeface="+mn-ea"/>
                <a:cs typeface="Segoe UI Light" panose="020B0502040204020203" pitchFamily="34" charset="0"/>
              </a:rPr>
              <a:t>Build a Bot</a:t>
            </a:r>
          </a:p>
        </p:txBody>
      </p:sp>
    </p:spTree>
    <p:extLst>
      <p:ext uri="{BB962C8B-B14F-4D97-AF65-F5344CB8AC3E}">
        <p14:creationId xmlns:p14="http://schemas.microsoft.com/office/powerpoint/2010/main" val="14463796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2093" y="361203"/>
            <a:ext cx="11426462" cy="603538"/>
          </a:xfrm>
        </p:spPr>
        <p:txBody>
          <a:bodyPr>
            <a:normAutofit fontScale="90000"/>
          </a:bodyPr>
          <a:lstStyle/>
          <a:p>
            <a:r>
              <a:rPr lang="en-US" dirty="0">
                <a:solidFill>
                  <a:schemeClr val="bg1">
                    <a:lumMod val="50000"/>
                  </a:schemeClr>
                </a:solidFill>
                <a:latin typeface="+mj-lt"/>
              </a:rPr>
              <a:t>Bots</a:t>
            </a:r>
          </a:p>
        </p:txBody>
      </p:sp>
      <p:sp>
        <p:nvSpPr>
          <p:cNvPr id="4" name="TextBox 3"/>
          <p:cNvSpPr txBox="1"/>
          <p:nvPr/>
        </p:nvSpPr>
        <p:spPr>
          <a:xfrm>
            <a:off x="333445" y="1054681"/>
            <a:ext cx="7617858" cy="5449147"/>
          </a:xfrm>
          <a:prstGeom prst="rect">
            <a:avLst/>
          </a:prstGeom>
          <a:noFill/>
        </p:spPr>
        <p:txBody>
          <a:bodyPr wrap="square" lIns="179285" tIns="143428" rIns="179285" bIns="143428" rtlCol="0">
            <a:spAutoFit/>
          </a:bodyPr>
          <a:lstStyle/>
          <a:p>
            <a:pPr marL="457200" marR="0" lvl="0" indent="-457200" algn="l" defTabSz="914400" rtl="0" eaLnBrk="1" fontAlgn="auto" latinLnBrk="0" hangingPunct="1">
              <a:lnSpc>
                <a:spcPct val="90000"/>
              </a:lnSpc>
              <a:spcBef>
                <a:spcPts val="0"/>
              </a:spcBef>
              <a:spcAft>
                <a:spcPts val="588"/>
              </a:spcAft>
              <a:buClrTx/>
              <a:buSzTx/>
              <a:buFontTx/>
              <a:buAutoNum type="arabicPeriod"/>
              <a:tabLst/>
              <a:defRPr/>
            </a:pPr>
            <a:r>
              <a:rPr kumimoji="0" lang="en-US" sz="2353" b="1" i="0" u="none" strike="noStrike" kern="1200" cap="none" spc="0" normalizeH="0" baseline="0" noProof="0" dirty="0">
                <a:ln>
                  <a:noFill/>
                </a:ln>
                <a:solidFill>
                  <a:srgbClr val="FFFFFF">
                    <a:lumMod val="50000"/>
                  </a:srgbClr>
                </a:solidFill>
                <a:effectLst/>
                <a:uLnTx/>
                <a:uFillTx/>
                <a:latin typeface="Segoe UI Light"/>
                <a:ea typeface="+mn-ea"/>
                <a:cs typeface="+mn-cs"/>
              </a:rPr>
              <a:t>What are bots?</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FFFFFF">
                    <a:lumMod val="50000"/>
                  </a:srgbClr>
                </a:solidFill>
                <a:effectLst/>
                <a:uLnTx/>
                <a:uFillTx/>
                <a:latin typeface="Segoe UI Light"/>
                <a:ea typeface="+mn-ea"/>
                <a:cs typeface="+mn-cs"/>
              </a:rPr>
              <a:t>What they are/aren’t</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FFFFFF">
                    <a:lumMod val="50000"/>
                  </a:srgbClr>
                </a:solidFill>
                <a:effectLst/>
                <a:uLnTx/>
                <a:uFillTx/>
                <a:latin typeface="Segoe UI Light"/>
                <a:ea typeface="+mn-ea"/>
                <a:cs typeface="+mn-cs"/>
              </a:rPr>
              <a:t>Why bots?</a:t>
            </a:r>
          </a:p>
          <a:p>
            <a:pPr marL="457200" marR="0" lvl="0" indent="-457200" algn="l" defTabSz="914400" rtl="0" eaLnBrk="1" fontAlgn="auto" latinLnBrk="0" hangingPunct="1">
              <a:lnSpc>
                <a:spcPct val="90000"/>
              </a:lnSpc>
              <a:spcBef>
                <a:spcPts val="0"/>
              </a:spcBef>
              <a:spcAft>
                <a:spcPts val="588"/>
              </a:spcAft>
              <a:buClrTx/>
              <a:buSzTx/>
              <a:buFontTx/>
              <a:buAutoNum type="arabicPeriod"/>
              <a:tabLst/>
              <a:defRPr/>
            </a:pPr>
            <a:r>
              <a:rPr kumimoji="0" lang="en-US" sz="2353" b="1" i="0" u="none" strike="noStrike" kern="1200" cap="none" spc="0" normalizeH="0" baseline="0" noProof="0" dirty="0">
                <a:ln>
                  <a:noFill/>
                </a:ln>
                <a:solidFill>
                  <a:prstClr val="black">
                    <a:lumMod val="60000"/>
                    <a:lumOff val="40000"/>
                  </a:prstClr>
                </a:solidFill>
                <a:effectLst/>
                <a:uLnTx/>
                <a:uFillTx/>
                <a:latin typeface="Calibri Light" panose="020F0302020204030204"/>
                <a:ea typeface="+mn-ea"/>
                <a:cs typeface="+mn-cs"/>
              </a:rPr>
              <a:t>Examples of Bots</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prstClr val="black">
                    <a:lumMod val="60000"/>
                    <a:lumOff val="40000"/>
                  </a:prstClr>
                </a:solidFill>
                <a:effectLst/>
                <a:uLnTx/>
                <a:uFillTx/>
                <a:latin typeface="Calibri Light" panose="020F0302020204030204"/>
                <a:ea typeface="+mn-ea"/>
                <a:cs typeface="+mn-cs"/>
              </a:rPr>
              <a:t>Basic Bots</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prstClr val="black">
                    <a:lumMod val="60000"/>
                    <a:lumOff val="40000"/>
                  </a:prstClr>
                </a:solidFill>
                <a:effectLst/>
                <a:uLnTx/>
                <a:uFillTx/>
                <a:latin typeface="Calibri Light" panose="020F0302020204030204"/>
                <a:ea typeface="+mn-ea"/>
                <a:cs typeface="+mn-cs"/>
              </a:rPr>
              <a:t>Question and Answer bots with </a:t>
            </a:r>
            <a:r>
              <a:rPr kumimoji="0" lang="en-US" sz="2353" b="0" i="0" u="none" strike="noStrike" kern="1200" cap="none" spc="0" normalizeH="0" baseline="0" noProof="0" dirty="0" err="1">
                <a:ln>
                  <a:noFill/>
                </a:ln>
                <a:solidFill>
                  <a:prstClr val="black">
                    <a:lumMod val="60000"/>
                    <a:lumOff val="40000"/>
                  </a:prstClr>
                </a:solidFill>
                <a:effectLst/>
                <a:uLnTx/>
                <a:uFillTx/>
                <a:latin typeface="Calibri Light" panose="020F0302020204030204"/>
                <a:ea typeface="+mn-ea"/>
                <a:cs typeface="+mn-cs"/>
              </a:rPr>
              <a:t>QNAMaker</a:t>
            </a:r>
            <a:endParaRPr kumimoji="0" lang="en-US" sz="2353" b="0" i="0" u="none" strike="noStrike" kern="1200" cap="none" spc="0" normalizeH="0" baseline="0" noProof="0" dirty="0">
              <a:ln>
                <a:noFill/>
              </a:ln>
              <a:solidFill>
                <a:prstClr val="black">
                  <a:lumMod val="60000"/>
                  <a:lumOff val="40000"/>
                </a:prstClr>
              </a:solidFill>
              <a:effectLst/>
              <a:uLnTx/>
              <a:uFillTx/>
              <a:latin typeface="Calibri Light" panose="020F0302020204030204"/>
              <a:ea typeface="+mn-ea"/>
              <a:cs typeface="+mn-cs"/>
            </a:endParaRP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prstClr val="black">
                    <a:lumMod val="60000"/>
                    <a:lumOff val="40000"/>
                  </a:prstClr>
                </a:solidFill>
                <a:effectLst/>
                <a:uLnTx/>
                <a:uFillTx/>
                <a:latin typeface="Calibri Light" panose="020F0302020204030204"/>
                <a:ea typeface="+mn-ea"/>
                <a:cs typeface="+mn-cs"/>
              </a:rPr>
              <a:t>Advanced Bots</a:t>
            </a:r>
          </a:p>
          <a:p>
            <a:pPr marL="457200" marR="0" lvl="0" indent="-457200" algn="l" defTabSz="914400" rtl="0" eaLnBrk="1" fontAlgn="auto" latinLnBrk="0" hangingPunct="1">
              <a:lnSpc>
                <a:spcPct val="90000"/>
              </a:lnSpc>
              <a:spcBef>
                <a:spcPts val="0"/>
              </a:spcBef>
              <a:spcAft>
                <a:spcPts val="588"/>
              </a:spcAft>
              <a:buClrTx/>
              <a:buSzTx/>
              <a:buFontTx/>
              <a:buAutoNum type="arabicPeriod"/>
              <a:tabLst/>
              <a:defRPr/>
            </a:pPr>
            <a:r>
              <a:rPr kumimoji="0" lang="en-US" sz="2353" b="1" i="0" u="none" strike="noStrike" kern="1200" cap="none" spc="0" normalizeH="0" baseline="0" noProof="0" dirty="0">
                <a:ln>
                  <a:noFill/>
                </a:ln>
                <a:solidFill>
                  <a:prstClr val="black">
                    <a:lumMod val="60000"/>
                    <a:lumOff val="40000"/>
                  </a:prstClr>
                </a:solidFill>
                <a:effectLst/>
                <a:uLnTx/>
                <a:uFillTx/>
                <a:latin typeface="Calibri Light" panose="020F0302020204030204"/>
                <a:ea typeface="+mn-ea"/>
                <a:cs typeface="+mn-cs"/>
              </a:rPr>
              <a:t>How to Build bots</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prstClr val="black">
                    <a:lumMod val="60000"/>
                    <a:lumOff val="40000"/>
                  </a:prstClr>
                </a:solidFill>
                <a:effectLst/>
                <a:uLnTx/>
                <a:uFillTx/>
                <a:latin typeface="Calibri Light" panose="020F0302020204030204"/>
                <a:ea typeface="+mn-ea"/>
                <a:cs typeface="+mn-cs"/>
              </a:rPr>
              <a:t>How they work</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prstClr val="black">
                    <a:lumMod val="60000"/>
                    <a:lumOff val="40000"/>
                  </a:prstClr>
                </a:solidFill>
                <a:effectLst/>
                <a:uLnTx/>
                <a:uFillTx/>
                <a:latin typeface="Calibri Light" panose="020F0302020204030204"/>
                <a:ea typeface="+mn-ea"/>
                <a:cs typeface="+mn-cs"/>
              </a:rPr>
              <a:t>Bot Framework (Bot Service, Bot Builder SDK) </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prstClr val="black">
                    <a:lumMod val="60000"/>
                    <a:lumOff val="40000"/>
                  </a:prstClr>
                </a:solidFill>
                <a:effectLst/>
                <a:uLnTx/>
                <a:uFillTx/>
                <a:latin typeface="Calibri Light" panose="020F0302020204030204"/>
                <a:ea typeface="+mn-ea"/>
                <a:cs typeface="+mn-cs"/>
              </a:rPr>
              <a:t>Lets build a bot!</a:t>
            </a:r>
          </a:p>
          <a:p>
            <a:pPr marL="0" marR="0" lvl="0" indent="0" algn="l" defTabSz="914400" rtl="0" eaLnBrk="1" fontAlgn="auto" latinLnBrk="0" hangingPunct="1">
              <a:lnSpc>
                <a:spcPct val="90000"/>
              </a:lnSpc>
              <a:spcBef>
                <a:spcPts val="0"/>
              </a:spcBef>
              <a:spcAft>
                <a:spcPts val="588"/>
              </a:spcAft>
              <a:buClrTx/>
              <a:buSzTx/>
              <a:buFontTx/>
              <a:buNone/>
              <a:tabLst/>
              <a:defRPr/>
            </a:pPr>
            <a:endParaRPr kumimoji="0" lang="en-US" sz="2353" b="0" i="0" u="none" strike="noStrike" kern="1200" cap="none" spc="0" normalizeH="0" baseline="0" noProof="0" dirty="0">
              <a:ln>
                <a:noFill/>
              </a:ln>
              <a:solidFill>
                <a:prstClr val="white">
                  <a:lumMod val="50000"/>
                </a:prstClr>
              </a:solidFill>
              <a:effectLst/>
              <a:uLnTx/>
              <a:uFillTx/>
              <a:latin typeface="Calibri Light" panose="020F0302020204030204"/>
              <a:ea typeface="+mn-ea"/>
              <a:cs typeface="+mn-cs"/>
            </a:endParaRPr>
          </a:p>
          <a:p>
            <a:pPr marL="0" marR="0" lvl="0" indent="0" algn="l" defTabSz="914400" rtl="0" eaLnBrk="1" fontAlgn="auto" latinLnBrk="0" hangingPunct="1">
              <a:lnSpc>
                <a:spcPct val="90000"/>
              </a:lnSpc>
              <a:spcBef>
                <a:spcPts val="0"/>
              </a:spcBef>
              <a:spcAft>
                <a:spcPts val="588"/>
              </a:spcAft>
              <a:buClrTx/>
              <a:buSzTx/>
              <a:buFontTx/>
              <a:buNone/>
              <a:tabLst/>
              <a:defRPr/>
            </a:pPr>
            <a:endParaRPr kumimoji="0" lang="en-US" sz="2353" b="0" i="0" u="none" strike="noStrike" kern="1200" cap="none" spc="0" normalizeH="0" baseline="0" noProof="0" dirty="0">
              <a:ln>
                <a:noFill/>
              </a:ln>
              <a:solidFill>
                <a:prstClr val="white">
                  <a:lumMod val="50000"/>
                </a:prstClr>
              </a:solidFill>
              <a:effectLst/>
              <a:uLnTx/>
              <a:uFillTx/>
              <a:latin typeface="Calibri Light" panose="020F0302020204030204"/>
              <a:ea typeface="+mn-ea"/>
              <a:cs typeface="+mn-cs"/>
            </a:endParaRPr>
          </a:p>
        </p:txBody>
      </p:sp>
      <p:pic>
        <p:nvPicPr>
          <p:cNvPr id="10" name="Picture 4" descr="Image result for artificial intelligence">
            <a:extLst>
              <a:ext uri="{FF2B5EF4-FFF2-40B4-BE49-F238E27FC236}">
                <a16:creationId xmlns:a16="http://schemas.microsoft.com/office/drawing/2014/main" id="{BEFEC511-C549-477D-BB13-43040AB878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8898559" y="3753352"/>
            <a:ext cx="3293441" cy="31046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25470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peech Bubble: Rectangle with Corners Rounded 2">
            <a:extLst>
              <a:ext uri="{FF2B5EF4-FFF2-40B4-BE49-F238E27FC236}">
                <a16:creationId xmlns:a16="http://schemas.microsoft.com/office/drawing/2014/main" id="{E42D6685-6D1B-4ED2-9D59-B6426C9BFBC6}"/>
              </a:ext>
            </a:extLst>
          </p:cNvPr>
          <p:cNvSpPr/>
          <p:nvPr/>
        </p:nvSpPr>
        <p:spPr>
          <a:xfrm>
            <a:off x="333444" y="1137037"/>
            <a:ext cx="7617859" cy="1264257"/>
          </a:xfrm>
          <a:prstGeom prst="wedgeRoundRectCallout">
            <a:avLst>
              <a:gd name="adj1" fmla="val 56470"/>
              <a:gd name="adj2" fmla="val 45519"/>
              <a:gd name="adj3" fmla="val 16667"/>
            </a:avLst>
          </a:prstGeom>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p:cNvSpPr>
            <a:spLocks noGrp="1"/>
          </p:cNvSpPr>
          <p:nvPr>
            <p:ph type="title"/>
          </p:nvPr>
        </p:nvSpPr>
        <p:spPr>
          <a:xfrm>
            <a:off x="432093" y="361203"/>
            <a:ext cx="11426462" cy="603538"/>
          </a:xfrm>
        </p:spPr>
        <p:txBody>
          <a:bodyPr>
            <a:normAutofit fontScale="90000"/>
          </a:bodyPr>
          <a:lstStyle/>
          <a:p>
            <a:r>
              <a:rPr lang="en-US" dirty="0">
                <a:solidFill>
                  <a:schemeClr val="bg1">
                    <a:lumMod val="50000"/>
                  </a:schemeClr>
                </a:solidFill>
                <a:latin typeface="+mj-lt"/>
              </a:rPr>
              <a:t>Bots</a:t>
            </a:r>
          </a:p>
        </p:txBody>
      </p:sp>
      <p:sp>
        <p:nvSpPr>
          <p:cNvPr id="4" name="TextBox 3"/>
          <p:cNvSpPr txBox="1"/>
          <p:nvPr/>
        </p:nvSpPr>
        <p:spPr>
          <a:xfrm>
            <a:off x="333445" y="1054681"/>
            <a:ext cx="7617858" cy="5449147"/>
          </a:xfrm>
          <a:prstGeom prst="rect">
            <a:avLst/>
          </a:prstGeom>
          <a:noFill/>
        </p:spPr>
        <p:txBody>
          <a:bodyPr wrap="square" lIns="179285" tIns="143428" rIns="179285" bIns="143428" rtlCol="0">
            <a:spAutoFit/>
          </a:bodyPr>
          <a:lstStyle/>
          <a:p>
            <a:pPr marL="457200" marR="0" lvl="0" indent="-457200" algn="l" defTabSz="914400" rtl="0" eaLnBrk="1" fontAlgn="auto" latinLnBrk="0" hangingPunct="1">
              <a:lnSpc>
                <a:spcPct val="90000"/>
              </a:lnSpc>
              <a:spcBef>
                <a:spcPts val="0"/>
              </a:spcBef>
              <a:spcAft>
                <a:spcPts val="588"/>
              </a:spcAft>
              <a:buClrTx/>
              <a:buSzTx/>
              <a:buFontTx/>
              <a:buAutoNum type="arabicPeriod"/>
              <a:tabLst/>
              <a:defRPr/>
            </a:pPr>
            <a:r>
              <a:rPr kumimoji="0" lang="en-US" sz="2353" b="1" i="0" u="none" strike="noStrike" kern="1200" cap="none" spc="0" normalizeH="0" baseline="0" noProof="0" dirty="0">
                <a:ln>
                  <a:noFill/>
                </a:ln>
                <a:solidFill>
                  <a:prstClr val="white">
                    <a:lumMod val="50000"/>
                  </a:prstClr>
                </a:solidFill>
                <a:effectLst/>
                <a:uLnTx/>
                <a:uFillTx/>
                <a:latin typeface="Calibri Light" panose="020F0302020204030204"/>
                <a:ea typeface="+mn-ea"/>
                <a:cs typeface="+mn-cs"/>
              </a:rPr>
              <a:t>What are bots?</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prstClr val="white">
                    <a:lumMod val="50000"/>
                  </a:prstClr>
                </a:solidFill>
                <a:effectLst/>
                <a:uLnTx/>
                <a:uFillTx/>
                <a:latin typeface="Calibri Light" panose="020F0302020204030204"/>
                <a:ea typeface="+mn-ea"/>
                <a:cs typeface="+mn-cs"/>
              </a:rPr>
              <a:t>What they are/aren’t</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prstClr val="white">
                    <a:lumMod val="50000"/>
                  </a:prstClr>
                </a:solidFill>
                <a:effectLst/>
                <a:uLnTx/>
                <a:uFillTx/>
                <a:latin typeface="Calibri Light" panose="020F0302020204030204"/>
                <a:ea typeface="+mn-ea"/>
                <a:cs typeface="+mn-cs"/>
              </a:rPr>
              <a:t>Why bots?</a:t>
            </a:r>
          </a:p>
          <a:p>
            <a:pPr marL="457200" marR="0" lvl="0" indent="-457200" algn="l" defTabSz="914400" rtl="0" eaLnBrk="1" fontAlgn="auto" latinLnBrk="0" hangingPunct="1">
              <a:lnSpc>
                <a:spcPct val="90000"/>
              </a:lnSpc>
              <a:spcBef>
                <a:spcPts val="0"/>
              </a:spcBef>
              <a:spcAft>
                <a:spcPts val="588"/>
              </a:spcAft>
              <a:buClrTx/>
              <a:buSzTx/>
              <a:buFontTx/>
              <a:buAutoNum type="arabicPeriod"/>
              <a:tabLst/>
              <a:defRPr/>
            </a:pPr>
            <a:r>
              <a:rPr kumimoji="0" lang="en-US" sz="2353" b="1" i="0" u="none" strike="noStrike" kern="1200" cap="none" spc="0" normalizeH="0" baseline="0" noProof="0" dirty="0">
                <a:ln>
                  <a:noFill/>
                </a:ln>
                <a:solidFill>
                  <a:prstClr val="white">
                    <a:lumMod val="75000"/>
                  </a:prstClr>
                </a:solidFill>
                <a:effectLst/>
                <a:uLnTx/>
                <a:uFillTx/>
                <a:latin typeface="Calibri Light" panose="020F0302020204030204"/>
                <a:ea typeface="+mn-ea"/>
                <a:cs typeface="+mn-cs"/>
              </a:rPr>
              <a:t>Examples of Bots</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prstClr val="white">
                    <a:lumMod val="75000"/>
                  </a:prstClr>
                </a:solidFill>
                <a:effectLst/>
                <a:uLnTx/>
                <a:uFillTx/>
                <a:latin typeface="Calibri Light" panose="020F0302020204030204"/>
                <a:ea typeface="+mn-ea"/>
                <a:cs typeface="+mn-cs"/>
              </a:rPr>
              <a:t>Basic Bots</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prstClr val="white">
                    <a:lumMod val="75000"/>
                  </a:prstClr>
                </a:solidFill>
                <a:effectLst/>
                <a:uLnTx/>
                <a:uFillTx/>
                <a:latin typeface="Calibri Light" panose="020F0302020204030204"/>
                <a:ea typeface="+mn-ea"/>
                <a:cs typeface="+mn-cs"/>
              </a:rPr>
              <a:t>Question and Answer bots with </a:t>
            </a:r>
            <a:r>
              <a:rPr kumimoji="0" lang="en-US" sz="2353" b="0" i="0" u="none" strike="noStrike" kern="1200" cap="none" spc="0" normalizeH="0" baseline="0" noProof="0" dirty="0" err="1">
                <a:ln>
                  <a:noFill/>
                </a:ln>
                <a:solidFill>
                  <a:prstClr val="white">
                    <a:lumMod val="75000"/>
                  </a:prstClr>
                </a:solidFill>
                <a:effectLst/>
                <a:uLnTx/>
                <a:uFillTx/>
                <a:latin typeface="Calibri Light" panose="020F0302020204030204"/>
                <a:ea typeface="+mn-ea"/>
                <a:cs typeface="+mn-cs"/>
              </a:rPr>
              <a:t>QNAMaker</a:t>
            </a:r>
            <a:endParaRPr kumimoji="0" lang="en-US" sz="2353" b="0" i="0" u="none" strike="noStrike" kern="1200" cap="none" spc="0" normalizeH="0" baseline="0" noProof="0" dirty="0">
              <a:ln>
                <a:noFill/>
              </a:ln>
              <a:solidFill>
                <a:prstClr val="white">
                  <a:lumMod val="75000"/>
                </a:prstClr>
              </a:solidFill>
              <a:effectLst/>
              <a:uLnTx/>
              <a:uFillTx/>
              <a:latin typeface="Calibri Light" panose="020F0302020204030204"/>
              <a:ea typeface="+mn-ea"/>
              <a:cs typeface="+mn-cs"/>
            </a:endParaRP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prstClr val="white">
                    <a:lumMod val="75000"/>
                  </a:prstClr>
                </a:solidFill>
                <a:effectLst/>
                <a:uLnTx/>
                <a:uFillTx/>
                <a:latin typeface="Calibri Light" panose="020F0302020204030204"/>
                <a:ea typeface="+mn-ea"/>
                <a:cs typeface="+mn-cs"/>
              </a:rPr>
              <a:t>Advanced Bots</a:t>
            </a:r>
          </a:p>
          <a:p>
            <a:pPr marL="457200" marR="0" lvl="0" indent="-457200" algn="l" defTabSz="914400" rtl="0" eaLnBrk="1" fontAlgn="auto" latinLnBrk="0" hangingPunct="1">
              <a:lnSpc>
                <a:spcPct val="90000"/>
              </a:lnSpc>
              <a:spcBef>
                <a:spcPts val="0"/>
              </a:spcBef>
              <a:spcAft>
                <a:spcPts val="588"/>
              </a:spcAft>
              <a:buClrTx/>
              <a:buSzTx/>
              <a:buFontTx/>
              <a:buAutoNum type="arabicPeriod"/>
              <a:tabLst/>
              <a:defRPr/>
            </a:pPr>
            <a:r>
              <a:rPr kumimoji="0" lang="en-US" sz="2353" b="1" i="0" u="none" strike="noStrike" kern="1200" cap="none" spc="0" normalizeH="0" baseline="0" noProof="0" dirty="0">
                <a:ln>
                  <a:noFill/>
                </a:ln>
                <a:solidFill>
                  <a:prstClr val="white">
                    <a:lumMod val="75000"/>
                  </a:prstClr>
                </a:solidFill>
                <a:effectLst/>
                <a:uLnTx/>
                <a:uFillTx/>
                <a:latin typeface="Calibri Light" panose="020F0302020204030204"/>
                <a:ea typeface="+mn-ea"/>
                <a:cs typeface="+mn-cs"/>
              </a:rPr>
              <a:t>How to Build bots</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prstClr val="white">
                    <a:lumMod val="75000"/>
                  </a:prstClr>
                </a:solidFill>
                <a:effectLst/>
                <a:uLnTx/>
                <a:uFillTx/>
                <a:latin typeface="Calibri Light" panose="020F0302020204030204"/>
                <a:ea typeface="+mn-ea"/>
                <a:cs typeface="+mn-cs"/>
              </a:rPr>
              <a:t>How they work</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prstClr val="white">
                    <a:lumMod val="75000"/>
                  </a:prstClr>
                </a:solidFill>
                <a:effectLst/>
                <a:uLnTx/>
                <a:uFillTx/>
                <a:latin typeface="Calibri Light" panose="020F0302020204030204"/>
                <a:ea typeface="+mn-ea"/>
                <a:cs typeface="+mn-cs"/>
              </a:rPr>
              <a:t>Bot Framework (Bot Service, Bot Builder SDK) </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prstClr val="white">
                    <a:lumMod val="75000"/>
                  </a:prstClr>
                </a:solidFill>
                <a:effectLst/>
                <a:uLnTx/>
                <a:uFillTx/>
                <a:latin typeface="Calibri Light" panose="020F0302020204030204"/>
                <a:ea typeface="+mn-ea"/>
                <a:cs typeface="+mn-cs"/>
              </a:rPr>
              <a:t>Lets build a bot!</a:t>
            </a:r>
          </a:p>
          <a:p>
            <a:pPr marL="0" marR="0" lvl="0" indent="0" algn="l" defTabSz="914400" rtl="0" eaLnBrk="1" fontAlgn="auto" latinLnBrk="0" hangingPunct="1">
              <a:lnSpc>
                <a:spcPct val="90000"/>
              </a:lnSpc>
              <a:spcBef>
                <a:spcPts val="0"/>
              </a:spcBef>
              <a:spcAft>
                <a:spcPts val="588"/>
              </a:spcAft>
              <a:buClrTx/>
              <a:buSzTx/>
              <a:buFontTx/>
              <a:buNone/>
              <a:tabLst/>
              <a:defRPr/>
            </a:pPr>
            <a:endParaRPr kumimoji="0" lang="en-US" sz="2353" b="0" i="0" u="none" strike="noStrike" kern="1200" cap="none" spc="0" normalizeH="0" baseline="0" noProof="0" dirty="0">
              <a:ln>
                <a:noFill/>
              </a:ln>
              <a:solidFill>
                <a:prstClr val="white">
                  <a:lumMod val="50000"/>
                </a:prstClr>
              </a:solidFill>
              <a:effectLst/>
              <a:uLnTx/>
              <a:uFillTx/>
              <a:latin typeface="Calibri Light" panose="020F0302020204030204"/>
              <a:ea typeface="+mn-ea"/>
              <a:cs typeface="+mn-cs"/>
            </a:endParaRPr>
          </a:p>
          <a:p>
            <a:pPr marL="0" marR="0" lvl="0" indent="0" algn="l" defTabSz="914400" rtl="0" eaLnBrk="1" fontAlgn="auto" latinLnBrk="0" hangingPunct="1">
              <a:lnSpc>
                <a:spcPct val="90000"/>
              </a:lnSpc>
              <a:spcBef>
                <a:spcPts val="0"/>
              </a:spcBef>
              <a:spcAft>
                <a:spcPts val="588"/>
              </a:spcAft>
              <a:buClrTx/>
              <a:buSzTx/>
              <a:buFontTx/>
              <a:buNone/>
              <a:tabLst/>
              <a:defRPr/>
            </a:pPr>
            <a:endParaRPr kumimoji="0" lang="en-US" sz="2353" b="0" i="0" u="none" strike="noStrike" kern="1200" cap="none" spc="0" normalizeH="0" baseline="0" noProof="0" dirty="0">
              <a:ln>
                <a:noFill/>
              </a:ln>
              <a:solidFill>
                <a:prstClr val="white">
                  <a:lumMod val="50000"/>
                </a:prstClr>
              </a:solidFill>
              <a:effectLst/>
              <a:uLnTx/>
              <a:uFillTx/>
              <a:latin typeface="Calibri Light" panose="020F0302020204030204"/>
              <a:ea typeface="+mn-ea"/>
              <a:cs typeface="+mn-cs"/>
            </a:endParaRPr>
          </a:p>
        </p:txBody>
      </p:sp>
      <p:pic>
        <p:nvPicPr>
          <p:cNvPr id="10" name="Picture 4" descr="Image result for artificial intelligence">
            <a:extLst>
              <a:ext uri="{FF2B5EF4-FFF2-40B4-BE49-F238E27FC236}">
                <a16:creationId xmlns:a16="http://schemas.microsoft.com/office/drawing/2014/main" id="{BEFEC511-C549-477D-BB13-43040AB878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8898559" y="3753352"/>
            <a:ext cx="3293441" cy="31046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79049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2093" y="1073235"/>
            <a:ext cx="11426462" cy="603538"/>
          </a:xfrm>
        </p:spPr>
        <p:txBody>
          <a:bodyPr>
            <a:normAutofit fontScale="90000"/>
          </a:bodyPr>
          <a:lstStyle/>
          <a:p>
            <a:r>
              <a:rPr lang="en-US" sz="4000" kern="0" dirty="0">
                <a:solidFill>
                  <a:srgbClr val="0078D7"/>
                </a:solidFill>
                <a:latin typeface="Segoe UI Light"/>
              </a:rPr>
              <a:t>What AREN’T bots…</a:t>
            </a:r>
            <a:endParaRPr lang="en-US" dirty="0">
              <a:solidFill>
                <a:schemeClr val="bg1">
                  <a:lumMod val="50000"/>
                </a:schemeClr>
              </a:solidFill>
              <a:latin typeface="+mj-lt"/>
            </a:endParaRPr>
          </a:p>
        </p:txBody>
      </p:sp>
      <p:sp>
        <p:nvSpPr>
          <p:cNvPr id="4" name="TextBox 3"/>
          <p:cNvSpPr txBox="1"/>
          <p:nvPr/>
        </p:nvSpPr>
        <p:spPr>
          <a:xfrm>
            <a:off x="381293" y="2338190"/>
            <a:ext cx="8756358" cy="3849863"/>
          </a:xfrm>
          <a:prstGeom prst="rect">
            <a:avLst/>
          </a:prstGeom>
          <a:noFill/>
        </p:spPr>
        <p:txBody>
          <a:bodyPr wrap="square" lIns="179285" tIns="143428" rIns="179285" bIns="143428" rtlCol="0">
            <a:spAutoFit/>
          </a:bodyPr>
          <a:lstStyle/>
          <a:p>
            <a:pPr marL="0" marR="0" lvl="0" indent="0" algn="l" defTabSz="914400" rtl="0" eaLnBrk="1" fontAlgn="auto" latinLnBrk="0" hangingPunct="1">
              <a:lnSpc>
                <a:spcPct val="90000"/>
              </a:lnSpc>
              <a:spcBef>
                <a:spcPts val="0"/>
              </a:spcBef>
              <a:spcAft>
                <a:spcPts val="588"/>
              </a:spcAft>
              <a:buClrTx/>
              <a:buSzTx/>
              <a:buFontTx/>
              <a:buNone/>
              <a:tabLst/>
              <a:defRPr/>
            </a:pPr>
            <a:r>
              <a:rPr kumimoji="0" lang="en-US" sz="20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Bots are not… </a:t>
            </a:r>
          </a:p>
          <a:p>
            <a:pPr marL="342900" marR="0" lvl="0" indent="-342900" algn="l" defTabSz="914400" rtl="0" eaLnBrk="1" fontAlgn="auto" latinLnBrk="0" hangingPunct="1">
              <a:lnSpc>
                <a:spcPct val="90000"/>
              </a:lnSpc>
              <a:spcBef>
                <a:spcPts val="0"/>
              </a:spcBef>
              <a:spcAft>
                <a:spcPts val="588"/>
              </a:spcAft>
              <a:buClrTx/>
              <a:buSzTx/>
              <a:buFontTx/>
              <a:buChar char="-"/>
              <a:tabLst/>
              <a:defRPr/>
            </a:pPr>
            <a:r>
              <a:rPr kumimoji="0" lang="en-US" sz="20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AI only </a:t>
            </a:r>
          </a:p>
          <a:p>
            <a:pPr marL="342900" marR="0" lvl="0" indent="-342900" algn="l" defTabSz="914400" rtl="0" eaLnBrk="1" fontAlgn="auto" latinLnBrk="0" hangingPunct="1">
              <a:lnSpc>
                <a:spcPct val="90000"/>
              </a:lnSpc>
              <a:spcBef>
                <a:spcPts val="0"/>
              </a:spcBef>
              <a:spcAft>
                <a:spcPts val="588"/>
              </a:spcAft>
              <a:buClrTx/>
              <a:buSzTx/>
              <a:buFontTx/>
              <a:buChar char="-"/>
              <a:tabLst/>
              <a:defRPr/>
            </a:pPr>
            <a:r>
              <a:rPr kumimoji="0" lang="en-US" sz="20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Text interfaces only  </a:t>
            </a:r>
          </a:p>
          <a:p>
            <a:pPr marL="342900" marR="0" lvl="0" indent="-342900" algn="l" defTabSz="914400" rtl="0" eaLnBrk="1" fontAlgn="auto" latinLnBrk="0" hangingPunct="1">
              <a:lnSpc>
                <a:spcPct val="90000"/>
              </a:lnSpc>
              <a:spcBef>
                <a:spcPts val="0"/>
              </a:spcBef>
              <a:spcAft>
                <a:spcPts val="588"/>
              </a:spcAft>
              <a:buClrTx/>
              <a:buSzTx/>
              <a:buFontTx/>
              <a:buChar char="-"/>
              <a:tabLst/>
              <a:defRPr/>
            </a:pPr>
            <a:r>
              <a:rPr kumimoji="0" lang="en-US" sz="20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Language Processing only </a:t>
            </a:r>
          </a:p>
          <a:p>
            <a:pPr marL="342900" marR="0" lvl="0" indent="-342900" algn="l" defTabSz="914400" rtl="0" eaLnBrk="1" fontAlgn="auto" latinLnBrk="0" hangingPunct="1">
              <a:lnSpc>
                <a:spcPct val="90000"/>
              </a:lnSpc>
              <a:spcBef>
                <a:spcPts val="0"/>
              </a:spcBef>
              <a:spcAft>
                <a:spcPts val="588"/>
              </a:spcAft>
              <a:buClrTx/>
              <a:buSzTx/>
              <a:buFontTx/>
              <a:buChar char="-"/>
              <a:tabLst/>
              <a:defRPr/>
            </a:pPr>
            <a:endParaRPr kumimoji="0" lang="en-US" sz="20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endParaRPr>
          </a:p>
          <a:p>
            <a:pPr marL="342900" marR="0" lvl="0" indent="-342900" algn="l" defTabSz="914400" rtl="0" eaLnBrk="1" fontAlgn="auto" latinLnBrk="0" hangingPunct="1">
              <a:lnSpc>
                <a:spcPct val="90000"/>
              </a:lnSpc>
              <a:spcBef>
                <a:spcPts val="0"/>
              </a:spcBef>
              <a:spcAft>
                <a:spcPts val="588"/>
              </a:spcAft>
              <a:buClrTx/>
              <a:buSzTx/>
              <a:buFontTx/>
              <a:buChar char="-"/>
              <a:tabLst/>
              <a:defRPr/>
            </a:pPr>
            <a:endParaRPr kumimoji="0" lang="en-US" sz="20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endParaRPr>
          </a:p>
          <a:p>
            <a:pPr marL="342900" marR="0" lvl="0" indent="-342900" algn="l" defTabSz="914400" rtl="0" eaLnBrk="1" fontAlgn="auto" latinLnBrk="0" hangingPunct="1">
              <a:lnSpc>
                <a:spcPct val="90000"/>
              </a:lnSpc>
              <a:spcBef>
                <a:spcPts val="0"/>
              </a:spcBef>
              <a:spcAft>
                <a:spcPts val="588"/>
              </a:spcAft>
              <a:buClrTx/>
              <a:buSzTx/>
              <a:buFontTx/>
              <a:buChar char="-"/>
              <a:tabLst/>
              <a:defRPr/>
            </a:pPr>
            <a:endParaRPr kumimoji="0" lang="en-US" sz="20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0"/>
              </a:spcBef>
              <a:spcAft>
                <a:spcPts val="588"/>
              </a:spcAft>
              <a:buClrTx/>
              <a:buSzTx/>
              <a:buFontTx/>
              <a:buNone/>
              <a:tabLst/>
              <a:defRPr/>
            </a:pPr>
            <a:r>
              <a:rPr kumimoji="0" lang="en-US" sz="20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Bots are… apps with a new interface </a:t>
            </a:r>
            <a:endParaRPr kumimoji="0" lang="en-US" sz="18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0"/>
              </a:spcBef>
              <a:spcAft>
                <a:spcPts val="588"/>
              </a:spcAft>
              <a:buClrTx/>
              <a:buSzTx/>
              <a:buFontTx/>
              <a:buNone/>
              <a:tabLst/>
              <a:defRPr/>
            </a:pPr>
            <a:endParaRPr kumimoji="0" lang="en-US" sz="2353" b="0" i="0" u="none" strike="noStrike" kern="1200" cap="none" spc="0" normalizeH="0" baseline="0" noProof="0" dirty="0">
              <a:ln>
                <a:noFill/>
              </a:ln>
              <a:solidFill>
                <a:prstClr val="white">
                  <a:lumMod val="50000"/>
                </a:prstClr>
              </a:solidFill>
              <a:effectLst/>
              <a:uLnTx/>
              <a:uFillTx/>
              <a:latin typeface="Calibri Light" panose="020F0302020204030204"/>
              <a:ea typeface="+mn-ea"/>
              <a:cs typeface="+mn-cs"/>
            </a:endParaRPr>
          </a:p>
          <a:p>
            <a:pPr marL="0" marR="0" lvl="0" indent="0" algn="l" defTabSz="914400" rtl="0" eaLnBrk="1" fontAlgn="auto" latinLnBrk="0" hangingPunct="1">
              <a:lnSpc>
                <a:spcPct val="90000"/>
              </a:lnSpc>
              <a:spcBef>
                <a:spcPts val="0"/>
              </a:spcBef>
              <a:spcAft>
                <a:spcPts val="588"/>
              </a:spcAft>
              <a:buClrTx/>
              <a:buSzTx/>
              <a:buFontTx/>
              <a:buNone/>
              <a:tabLst/>
              <a:defRPr/>
            </a:pPr>
            <a:endParaRPr kumimoji="0" lang="en-US" sz="2353" b="0" i="0" u="none" strike="noStrike" kern="1200" cap="none" spc="0" normalizeH="0" baseline="0" noProof="0" dirty="0">
              <a:ln>
                <a:noFill/>
              </a:ln>
              <a:solidFill>
                <a:prstClr val="white">
                  <a:lumMod val="50000"/>
                </a:prstClr>
              </a:solidFill>
              <a:effectLst/>
              <a:uLnTx/>
              <a:uFillTx/>
              <a:latin typeface="Calibri Light" panose="020F0302020204030204"/>
              <a:ea typeface="+mn-ea"/>
              <a:cs typeface="+mn-cs"/>
            </a:endParaRPr>
          </a:p>
        </p:txBody>
      </p:sp>
      <p:pic>
        <p:nvPicPr>
          <p:cNvPr id="7170" name="Picture 2" descr="Image result for HAL">
            <a:extLst>
              <a:ext uri="{FF2B5EF4-FFF2-40B4-BE49-F238E27FC236}">
                <a16:creationId xmlns:a16="http://schemas.microsoft.com/office/drawing/2014/main" id="{EF101B80-B743-43DA-BDE0-214CF11D83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22218" y="1714500"/>
            <a:ext cx="3429000"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46913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294" kern="0" dirty="0">
                <a:solidFill>
                  <a:srgbClr val="0078D7"/>
                </a:solidFill>
                <a:latin typeface="Segoe UI Light"/>
                <a:cs typeface="+mn-cs"/>
              </a:rPr>
              <a:t>What IS a bot? </a:t>
            </a:r>
          </a:p>
        </p:txBody>
      </p:sp>
      <p:sp>
        <p:nvSpPr>
          <p:cNvPr id="85" name="TextBox 84">
            <a:extLst>
              <a:ext uri="{FF2B5EF4-FFF2-40B4-BE49-F238E27FC236}">
                <a16:creationId xmlns:a16="http://schemas.microsoft.com/office/drawing/2014/main" id="{D977BD50-280E-419B-8DA2-283B6FD3B40B}"/>
              </a:ext>
            </a:extLst>
          </p:cNvPr>
          <p:cNvSpPr txBox="1"/>
          <p:nvPr/>
        </p:nvSpPr>
        <p:spPr>
          <a:xfrm>
            <a:off x="371061" y="1189177"/>
            <a:ext cx="5347351" cy="5838393"/>
          </a:xfrm>
          <a:prstGeom prst="rect">
            <a:avLst/>
          </a:prstGeom>
          <a:noFill/>
        </p:spPr>
        <p:txBody>
          <a:bodyPr wrap="square" rtlCol="0">
            <a:spAutoFit/>
          </a:bodyPr>
          <a:lstStyle/>
          <a:p>
            <a:pPr marL="0" marR="0" lvl="0" indent="0" algn="l" defTabSz="609539" rtl="0" eaLnBrk="1" fontAlgn="auto" latinLnBrk="0" hangingPunct="1">
              <a:lnSpc>
                <a:spcPct val="100000"/>
              </a:lnSpc>
              <a:spcBef>
                <a:spcPts val="0"/>
              </a:spcBef>
              <a:spcAft>
                <a:spcPts val="0"/>
              </a:spcAft>
              <a:buClrTx/>
              <a:buSzTx/>
              <a:buFontTx/>
              <a:buNone/>
              <a:tabLst/>
              <a:defRPr/>
            </a:pPr>
            <a:r>
              <a:rPr kumimoji="0" lang="en-US" sz="2667" b="0" i="0" u="none" strike="noStrike" kern="0" cap="none" spc="0" normalizeH="0" baseline="0" noProof="0" dirty="0">
                <a:ln>
                  <a:noFill/>
                </a:ln>
                <a:solidFill>
                  <a:prstClr val="black"/>
                </a:solidFill>
                <a:effectLst/>
                <a:uLnTx/>
                <a:uFillTx/>
                <a:latin typeface="Calibri Light" panose="020F0302020204030204"/>
                <a:ea typeface="+mn-ea"/>
                <a:cs typeface="+mn-cs"/>
              </a:rPr>
              <a:t>An application that performs one or more </a:t>
            </a:r>
            <a:r>
              <a:rPr kumimoji="0" lang="en-US" sz="2667" b="1" i="0" u="none" strike="noStrike" kern="0" cap="none" spc="0" normalizeH="0" baseline="0" noProof="0" dirty="0">
                <a:ln>
                  <a:noFill/>
                </a:ln>
                <a:solidFill>
                  <a:prstClr val="black">
                    <a:lumMod val="50000"/>
                  </a:prstClr>
                </a:solidFill>
                <a:effectLst/>
                <a:uLnTx/>
                <a:uFillTx/>
                <a:latin typeface="Calibri" panose="020F0502020204030204"/>
                <a:ea typeface="+mn-ea"/>
                <a:cs typeface="+mn-cs"/>
              </a:rPr>
              <a:t>automated</a:t>
            </a:r>
            <a:r>
              <a:rPr kumimoji="0" lang="en-US" sz="2667" b="0" i="0" u="none" strike="noStrike" kern="0" cap="none" spc="0" normalizeH="0" baseline="0" noProof="0" dirty="0">
                <a:ln>
                  <a:noFill/>
                </a:ln>
                <a:solidFill>
                  <a:srgbClr val="F2F2F5"/>
                </a:solidFill>
                <a:effectLst/>
                <a:uLnTx/>
                <a:uFillTx/>
                <a:latin typeface="Calibri Light" panose="020F0302020204030204"/>
                <a:ea typeface="+mn-ea"/>
                <a:cs typeface="+mn-cs"/>
              </a:rPr>
              <a:t> </a:t>
            </a:r>
            <a:r>
              <a:rPr kumimoji="0" lang="en-US" sz="2667" b="0" i="0" u="none" strike="noStrike" kern="0" cap="none" spc="0" normalizeH="0" baseline="0" noProof="0" dirty="0">
                <a:ln>
                  <a:noFill/>
                </a:ln>
                <a:solidFill>
                  <a:prstClr val="black"/>
                </a:solidFill>
                <a:effectLst/>
                <a:uLnTx/>
                <a:uFillTx/>
                <a:latin typeface="Calibri Light" panose="020F0302020204030204"/>
                <a:ea typeface="+mn-ea"/>
                <a:cs typeface="+mn-cs"/>
              </a:rPr>
              <a:t>tasks.</a:t>
            </a:r>
            <a:r>
              <a:rPr kumimoji="0" lang="en-US" sz="2667" b="0" i="0" u="none" strike="noStrike" kern="0" cap="none" spc="0" normalizeH="0" baseline="0" noProof="0" dirty="0">
                <a:ln>
                  <a:noFill/>
                </a:ln>
                <a:solidFill>
                  <a:srgbClr val="F2F2F5"/>
                </a:solidFill>
                <a:effectLst/>
                <a:uLnTx/>
                <a:uFillTx/>
                <a:latin typeface="Calibri Light" panose="020F0302020204030204"/>
                <a:ea typeface="+mn-ea"/>
                <a:cs typeface="+mn-cs"/>
              </a:rPr>
              <a:t>. </a:t>
            </a:r>
          </a:p>
          <a:p>
            <a:pPr marL="457200" marR="0" lvl="0" indent="-457200" algn="l" defTabSz="609539"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667" b="0" i="0" u="none" strike="noStrike" kern="0" cap="none" spc="0" normalizeH="0" baseline="0" noProof="0" dirty="0">
              <a:ln>
                <a:noFill/>
              </a:ln>
              <a:solidFill>
                <a:srgbClr val="F2F2F5"/>
              </a:solidFill>
              <a:effectLst/>
              <a:uLnTx/>
              <a:uFillTx/>
              <a:latin typeface="Calibri Light" panose="020F0302020204030204"/>
              <a:ea typeface="+mn-ea"/>
              <a:cs typeface="+mn-cs"/>
            </a:endParaRPr>
          </a:p>
          <a:p>
            <a:pPr marL="0" marR="0" lvl="0" indent="0" algn="l" defTabSz="609539" rtl="0" eaLnBrk="1" fontAlgn="auto" latinLnBrk="0" hangingPunct="1">
              <a:lnSpc>
                <a:spcPct val="100000"/>
              </a:lnSpc>
              <a:spcBef>
                <a:spcPts val="0"/>
              </a:spcBef>
              <a:spcAft>
                <a:spcPts val="0"/>
              </a:spcAft>
              <a:buClrTx/>
              <a:buSzTx/>
              <a:buFontTx/>
              <a:buNone/>
              <a:tabLst/>
              <a:defRPr/>
            </a:pPr>
            <a:r>
              <a:rPr kumimoji="0" lang="en-US" sz="2667" b="0" i="0" u="none" strike="noStrike" kern="0" cap="none" spc="0" normalizeH="0" baseline="0" noProof="0" dirty="0">
                <a:ln>
                  <a:noFill/>
                </a:ln>
                <a:solidFill>
                  <a:prstClr val="black"/>
                </a:solidFill>
                <a:effectLst/>
                <a:uLnTx/>
                <a:uFillTx/>
                <a:latin typeface="Calibri Light" panose="020F0302020204030204"/>
                <a:ea typeface="+mn-ea"/>
                <a:cs typeface="+mn-cs"/>
              </a:rPr>
              <a:t>Bots uses </a:t>
            </a:r>
            <a:r>
              <a:rPr kumimoji="0" lang="en-US" sz="2667" b="1" i="0" u="none" strike="noStrike" kern="0" cap="none" spc="0" normalizeH="0" baseline="0" noProof="0" dirty="0">
                <a:ln>
                  <a:noFill/>
                </a:ln>
                <a:solidFill>
                  <a:prstClr val="black">
                    <a:lumMod val="50000"/>
                  </a:prstClr>
                </a:solidFill>
                <a:effectLst/>
                <a:uLnTx/>
                <a:uFillTx/>
                <a:latin typeface="Calibri" panose="020F0502020204030204"/>
                <a:ea typeface="+mn-ea"/>
                <a:cs typeface="+mn-cs"/>
              </a:rPr>
              <a:t>conversation</a:t>
            </a:r>
            <a:r>
              <a:rPr kumimoji="0" lang="en-US" sz="2667" b="0" i="0" u="none" strike="noStrike" kern="0" cap="none" spc="0" normalizeH="0" baseline="0" noProof="0" dirty="0">
                <a:ln>
                  <a:noFill/>
                </a:ln>
                <a:solidFill>
                  <a:srgbClr val="F2F2F5"/>
                </a:solidFill>
                <a:effectLst/>
                <a:uLnTx/>
                <a:uFillTx/>
                <a:latin typeface="Calibri" panose="020F0502020204030204"/>
                <a:ea typeface="+mn-ea"/>
                <a:cs typeface="+mn-cs"/>
              </a:rPr>
              <a:t> </a:t>
            </a:r>
            <a:r>
              <a:rPr kumimoji="0" lang="en-US" sz="2667" b="0" i="0" u="none" strike="noStrike" kern="0" cap="none" spc="0" normalizeH="0" baseline="0" noProof="0" dirty="0">
                <a:ln>
                  <a:noFill/>
                </a:ln>
                <a:solidFill>
                  <a:prstClr val="black"/>
                </a:solidFill>
                <a:effectLst/>
                <a:uLnTx/>
                <a:uFillTx/>
                <a:latin typeface="Calibri Light" panose="020F0302020204030204"/>
                <a:ea typeface="+mn-ea"/>
                <a:cs typeface="+mn-cs"/>
              </a:rPr>
              <a:t>as the interface for both internally-facing (students/employees) and externally-facing (guests/customers) scenarios. </a:t>
            </a:r>
          </a:p>
          <a:p>
            <a:pPr marL="0" marR="0" lvl="0" indent="0" algn="l" defTabSz="609539" rtl="0" eaLnBrk="1" fontAlgn="auto" latinLnBrk="0" hangingPunct="1">
              <a:lnSpc>
                <a:spcPct val="100000"/>
              </a:lnSpc>
              <a:spcBef>
                <a:spcPts val="0"/>
              </a:spcBef>
              <a:spcAft>
                <a:spcPts val="0"/>
              </a:spcAft>
              <a:buClrTx/>
              <a:buSzTx/>
              <a:buFontTx/>
              <a:buNone/>
              <a:tabLst/>
              <a:defRPr/>
            </a:pPr>
            <a:endParaRPr kumimoji="0" lang="en-US" sz="2667" b="0" i="0" u="none" strike="noStrike" kern="0" cap="none" spc="0" normalizeH="0" baseline="0" noProof="0" dirty="0">
              <a:ln>
                <a:noFill/>
              </a:ln>
              <a:solidFill>
                <a:prstClr val="black"/>
              </a:solidFill>
              <a:effectLst/>
              <a:uLnTx/>
              <a:uFillTx/>
              <a:latin typeface="Calibri Light" panose="020F0302020204030204"/>
              <a:ea typeface="+mn-ea"/>
              <a:cs typeface="+mn-cs"/>
            </a:endParaRPr>
          </a:p>
          <a:p>
            <a:pPr marL="0" marR="0" lvl="0" indent="0" algn="l" defTabSz="609539" rtl="0" eaLnBrk="1" fontAlgn="auto" latinLnBrk="0" hangingPunct="1">
              <a:lnSpc>
                <a:spcPct val="100000"/>
              </a:lnSpc>
              <a:spcBef>
                <a:spcPts val="0"/>
              </a:spcBef>
              <a:spcAft>
                <a:spcPts val="0"/>
              </a:spcAft>
              <a:buClrTx/>
              <a:buSzTx/>
              <a:buFontTx/>
              <a:buNone/>
              <a:tabLst/>
              <a:defRPr/>
            </a:pPr>
            <a:r>
              <a:rPr kumimoji="0" lang="en-US" sz="2667" b="0" i="0" u="none" strike="noStrike" kern="0" cap="none" spc="0" normalizeH="0" baseline="0" noProof="0" dirty="0">
                <a:ln>
                  <a:noFill/>
                </a:ln>
                <a:solidFill>
                  <a:prstClr val="black"/>
                </a:solidFill>
                <a:effectLst/>
                <a:uLnTx/>
                <a:uFillTx/>
                <a:latin typeface="Calibri Light" panose="020F0302020204030204"/>
                <a:ea typeface="+mn-ea"/>
                <a:cs typeface="+mn-cs"/>
              </a:rPr>
              <a:t>Help solve problems.</a:t>
            </a:r>
          </a:p>
          <a:p>
            <a:pPr marL="0" marR="0" lvl="0" indent="0" algn="l" defTabSz="609539" rtl="0" eaLnBrk="1" fontAlgn="auto" latinLnBrk="0" hangingPunct="1">
              <a:lnSpc>
                <a:spcPct val="100000"/>
              </a:lnSpc>
              <a:spcBef>
                <a:spcPts val="0"/>
              </a:spcBef>
              <a:spcAft>
                <a:spcPts val="0"/>
              </a:spcAft>
              <a:buClrTx/>
              <a:buSzTx/>
              <a:buFontTx/>
              <a:buNone/>
              <a:tabLst/>
              <a:defRPr/>
            </a:pPr>
            <a:endParaRPr kumimoji="0" lang="en-US" sz="2667" b="0" i="0" u="none" strike="noStrike" kern="0" cap="none" spc="0" normalizeH="0" baseline="0" noProof="0" dirty="0">
              <a:ln>
                <a:noFill/>
              </a:ln>
              <a:solidFill>
                <a:prstClr val="black"/>
              </a:solidFill>
              <a:effectLst/>
              <a:uLnTx/>
              <a:uFillTx/>
              <a:latin typeface="Calibri Light" panose="020F0302020204030204"/>
              <a:ea typeface="+mn-ea"/>
              <a:cs typeface="+mn-cs"/>
            </a:endParaRPr>
          </a:p>
          <a:p>
            <a:pPr marL="0" marR="0" lvl="0" indent="0" algn="l" defTabSz="609539" rtl="0" eaLnBrk="1" fontAlgn="auto" latinLnBrk="0" hangingPunct="1">
              <a:lnSpc>
                <a:spcPct val="100000"/>
              </a:lnSpc>
              <a:spcBef>
                <a:spcPts val="0"/>
              </a:spcBef>
              <a:spcAft>
                <a:spcPts val="0"/>
              </a:spcAft>
              <a:buClrTx/>
              <a:buSzTx/>
              <a:buFontTx/>
              <a:buNone/>
              <a:tabLst/>
              <a:defRPr/>
            </a:pPr>
            <a:endParaRPr kumimoji="0" lang="en-US" sz="2667" b="0" i="0" u="none" strike="noStrike" kern="0" cap="none" spc="0" normalizeH="0" baseline="0" noProof="0" dirty="0">
              <a:ln>
                <a:noFill/>
              </a:ln>
              <a:solidFill>
                <a:prstClr val="black"/>
              </a:solidFill>
              <a:effectLst/>
              <a:uLnTx/>
              <a:uFillTx/>
              <a:latin typeface="Calibri Light" panose="020F0302020204030204"/>
              <a:ea typeface="+mn-ea"/>
              <a:cs typeface="+mn-cs"/>
            </a:endParaRPr>
          </a:p>
          <a:p>
            <a:pPr marL="457200" marR="0" lvl="0" indent="-457200" algn="l" defTabSz="609539"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667" b="0" i="0" u="none" strike="noStrike" kern="0" cap="none" spc="0" normalizeH="0" baseline="0" noProof="0" dirty="0">
              <a:ln>
                <a:noFill/>
              </a:ln>
              <a:solidFill>
                <a:prstClr val="black"/>
              </a:solidFill>
              <a:effectLst/>
              <a:uLnTx/>
              <a:uFillTx/>
              <a:latin typeface="Calibri Light" panose="020F0302020204030204"/>
              <a:ea typeface="+mn-ea"/>
              <a:cs typeface="+mn-cs"/>
            </a:endParaRPr>
          </a:p>
          <a:p>
            <a:pPr marL="0" marR="0" lvl="0" indent="0" algn="l" defTabSz="609539" rtl="0" eaLnBrk="1" fontAlgn="auto" latinLnBrk="0" hangingPunct="1">
              <a:lnSpc>
                <a:spcPct val="100000"/>
              </a:lnSpc>
              <a:spcBef>
                <a:spcPts val="0"/>
              </a:spcBef>
              <a:spcAft>
                <a:spcPts val="0"/>
              </a:spcAft>
              <a:buClrTx/>
              <a:buSzTx/>
              <a:buFontTx/>
              <a:buNone/>
              <a:tabLst/>
              <a:defRPr/>
            </a:pPr>
            <a:endParaRPr kumimoji="0" lang="en-US" sz="2667" b="0" i="0" u="none" strike="noStrike" kern="0" cap="none" spc="0" normalizeH="0" baseline="0" noProof="0" dirty="0">
              <a:ln>
                <a:noFill/>
              </a:ln>
              <a:solidFill>
                <a:srgbClr val="F2F2F5"/>
              </a:solidFill>
              <a:effectLst/>
              <a:uLnTx/>
              <a:uFillTx/>
              <a:latin typeface="Calibri Light" panose="020F0302020204030204"/>
              <a:ea typeface="+mn-ea"/>
              <a:cs typeface="+mn-cs"/>
            </a:endParaRPr>
          </a:p>
        </p:txBody>
      </p:sp>
      <p:pic>
        <p:nvPicPr>
          <p:cNvPr id="87" name="Content Placeholder 3">
            <a:extLst>
              <a:ext uri="{FF2B5EF4-FFF2-40B4-BE49-F238E27FC236}">
                <a16:creationId xmlns:a16="http://schemas.microsoft.com/office/drawing/2014/main" id="{39B2BB13-8FEA-46BA-8113-F66E955A3A62}"/>
              </a:ext>
            </a:extLst>
          </p:cNvPr>
          <p:cNvPicPr>
            <a:picLocks noChangeAspect="1"/>
          </p:cNvPicPr>
          <p:nvPr/>
        </p:nvPicPr>
        <p:blipFill rotWithShape="1">
          <a:blip r:embed="rId3">
            <a:extLst>
              <a:ext uri="{28A0092B-C50C-407E-A947-70E740481C1C}">
                <a14:useLocalDpi xmlns:a14="http://schemas.microsoft.com/office/drawing/2010/main"/>
              </a:ext>
            </a:extLst>
          </a:blip>
          <a:srcRect t="-1"/>
          <a:stretch/>
        </p:blipFill>
        <p:spPr>
          <a:xfrm>
            <a:off x="5718412" y="536"/>
            <a:ext cx="6480416" cy="6857416"/>
          </a:xfrm>
          <a:prstGeom prst="rect">
            <a:avLst/>
          </a:prstGeom>
        </p:spPr>
      </p:pic>
    </p:spTree>
    <p:extLst>
      <p:ext uri="{BB962C8B-B14F-4D97-AF65-F5344CB8AC3E}">
        <p14:creationId xmlns:p14="http://schemas.microsoft.com/office/powerpoint/2010/main" val="39399003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5916718" y="487"/>
            <a:ext cx="6275283" cy="6857027"/>
          </a:xfrm>
          <a:prstGeom prst="rect">
            <a:avLst/>
          </a:prstGeom>
          <a:solidFill>
            <a:srgbClr val="96969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3137" b="0" i="0" u="none" strike="noStrike" kern="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16" name="Our approach"/>
          <p:cNvSpPr/>
          <p:nvPr/>
        </p:nvSpPr>
        <p:spPr>
          <a:xfrm>
            <a:off x="325375" y="2378836"/>
            <a:ext cx="5391235" cy="722827"/>
          </a:xfrm>
          <a:prstGeom prst="rect">
            <a:avLst/>
          </a:prstGeom>
        </p:spPr>
        <p:txBody>
          <a:bodyPr wrap="square" anchor="t">
            <a:spAutoFit/>
          </a:bodyPr>
          <a:lstStyle/>
          <a:p>
            <a:pPr marL="0" marR="0" lvl="0" indent="0" algn="l" defTabSz="913927" rtl="0" eaLnBrk="1" fontAlgn="base" latinLnBrk="0" hangingPunct="1">
              <a:lnSpc>
                <a:spcPct val="95000"/>
              </a:lnSpc>
              <a:spcBef>
                <a:spcPct val="0"/>
              </a:spcBef>
              <a:spcAft>
                <a:spcPts val="1175"/>
              </a:spcAft>
              <a:buClrTx/>
              <a:buSzTx/>
              <a:buFontTx/>
              <a:buNone/>
              <a:tabLst/>
              <a:defRPr/>
            </a:pPr>
            <a:r>
              <a:rPr kumimoji="0" lang="en-US" sz="4313" b="0" i="0" u="none" strike="noStrike" kern="0" cap="none" spc="-98" normalizeH="0" baseline="0" noProof="0" dirty="0">
                <a:ln w="3175">
                  <a:noFill/>
                </a:ln>
                <a:gradFill>
                  <a:gsLst>
                    <a:gs pos="93617">
                      <a:prstClr val="black"/>
                    </a:gs>
                    <a:gs pos="71000">
                      <a:prstClr val="black"/>
                    </a:gs>
                  </a:gsLst>
                  <a:lin ang="5400000" scaled="1"/>
                </a:gradFill>
                <a:effectLst/>
                <a:uLnTx/>
                <a:uFillTx/>
                <a:latin typeface="Segoe UI Light"/>
                <a:ea typeface="Segoe UI" pitchFamily="34" charset="0"/>
                <a:cs typeface="Segoe UI" pitchFamily="34" charset="0"/>
              </a:rPr>
              <a:t>Why Bots? </a:t>
            </a:r>
          </a:p>
        </p:txBody>
      </p:sp>
      <p:grpSp>
        <p:nvGrpSpPr>
          <p:cNvPr id="15" name="Group 14"/>
          <p:cNvGrpSpPr/>
          <p:nvPr/>
        </p:nvGrpSpPr>
        <p:grpSpPr>
          <a:xfrm>
            <a:off x="6511621" y="574712"/>
            <a:ext cx="5411142" cy="5455724"/>
            <a:chOff x="6642191" y="585739"/>
            <a:chExt cx="5519647" cy="5565123"/>
          </a:xfrm>
        </p:grpSpPr>
        <p:sp>
          <p:nvSpPr>
            <p:cNvPr id="11" name="TextBox 10"/>
            <p:cNvSpPr txBox="1"/>
            <p:nvPr/>
          </p:nvSpPr>
          <p:spPr>
            <a:xfrm>
              <a:off x="7312927" y="2112268"/>
              <a:ext cx="4752195" cy="4007466"/>
            </a:xfrm>
            <a:prstGeom prst="rect">
              <a:avLst/>
            </a:prstGeom>
            <a:noFill/>
          </p:spPr>
          <p:txBody>
            <a:bodyPr wrap="square" lIns="179259" tIns="143407" rIns="179259" bIns="143407" rtlCol="0">
              <a:spAutoFit/>
            </a:bodyPr>
            <a:lstStyle/>
            <a:p>
              <a:pPr marL="0" marR="0" lvl="0" indent="0" algn="l" defTabSz="896214" rtl="0" eaLnBrk="1" fontAlgn="auto" latinLnBrk="0" hangingPunct="1">
                <a:lnSpc>
                  <a:spcPct val="100000"/>
                </a:lnSpc>
                <a:spcBef>
                  <a:spcPts val="588"/>
                </a:spcBef>
                <a:spcAft>
                  <a:spcPts val="1765"/>
                </a:spcAft>
                <a:buClrTx/>
                <a:buSzTx/>
                <a:buFontTx/>
                <a:buNone/>
                <a:tabLst/>
                <a:defRPr/>
              </a:pPr>
              <a:r>
                <a:rPr kumimoji="0" lang="en-US" sz="1961" b="0" i="0" u="none" strike="noStrike" kern="0" cap="none" spc="0" normalizeH="0" baseline="0" noProof="0" dirty="0">
                  <a:ln>
                    <a:noFill/>
                  </a:ln>
                  <a:gradFill>
                    <a:gsLst>
                      <a:gs pos="15426">
                        <a:srgbClr val="4472C4"/>
                      </a:gs>
                      <a:gs pos="30000">
                        <a:srgbClr val="4472C4"/>
                      </a:gs>
                    </a:gsLst>
                    <a:lin ang="5400000" scaled="1"/>
                  </a:gradFill>
                  <a:effectLst/>
                  <a:uLnTx/>
                  <a:uFillTx/>
                  <a:latin typeface="Calibri" panose="020F0502020204030204"/>
                  <a:ea typeface="+mn-ea"/>
                  <a:cs typeface="+mn-cs"/>
                </a:rPr>
                <a:t>Reach users anywhere, on any platform or device </a:t>
              </a:r>
            </a:p>
            <a:p>
              <a:pPr marL="0" marR="0" lvl="0" indent="0" algn="l" defTabSz="896214" rtl="0" eaLnBrk="1" fontAlgn="auto" latinLnBrk="0" hangingPunct="1">
                <a:lnSpc>
                  <a:spcPct val="100000"/>
                </a:lnSpc>
                <a:spcBef>
                  <a:spcPts val="588"/>
                </a:spcBef>
                <a:spcAft>
                  <a:spcPts val="1765"/>
                </a:spcAft>
                <a:buClrTx/>
                <a:buSzTx/>
                <a:buFontTx/>
                <a:buNone/>
                <a:tabLst/>
                <a:defRPr/>
              </a:pPr>
              <a:r>
                <a:rPr kumimoji="0" lang="en-US" sz="1961" b="0" i="0" u="none" strike="noStrike" kern="0" cap="none" spc="0" normalizeH="0" baseline="0" noProof="0" dirty="0">
                  <a:ln>
                    <a:noFill/>
                  </a:ln>
                  <a:gradFill>
                    <a:gsLst>
                      <a:gs pos="15426">
                        <a:srgbClr val="4472C4"/>
                      </a:gs>
                      <a:gs pos="30000">
                        <a:srgbClr val="4472C4"/>
                      </a:gs>
                    </a:gsLst>
                    <a:lin ang="5400000" scaled="1"/>
                  </a:gradFill>
                  <a:effectLst/>
                  <a:uLnTx/>
                  <a:uFillTx/>
                  <a:latin typeface="Calibri" panose="020F0502020204030204"/>
                  <a:ea typeface="+mn-ea"/>
                  <a:cs typeface="+mn-cs"/>
                </a:rPr>
                <a:t>Engage with users in a natural way, conversationally and in context</a:t>
              </a:r>
            </a:p>
            <a:p>
              <a:pPr marL="0" marR="0" lvl="0" indent="0" algn="l" defTabSz="896214" rtl="0" eaLnBrk="1" fontAlgn="auto" latinLnBrk="0" hangingPunct="1">
                <a:lnSpc>
                  <a:spcPct val="100000"/>
                </a:lnSpc>
                <a:spcBef>
                  <a:spcPts val="588"/>
                </a:spcBef>
                <a:spcAft>
                  <a:spcPts val="1765"/>
                </a:spcAft>
                <a:buClrTx/>
                <a:buSzTx/>
                <a:buFontTx/>
                <a:buNone/>
                <a:tabLst/>
                <a:defRPr/>
              </a:pPr>
              <a:r>
                <a:rPr kumimoji="0" lang="en-US" sz="1961" b="0" i="0" u="none" strike="noStrike" kern="0" cap="none" spc="0" normalizeH="0" baseline="0" noProof="0" dirty="0">
                  <a:ln>
                    <a:noFill/>
                  </a:ln>
                  <a:gradFill>
                    <a:gsLst>
                      <a:gs pos="15426">
                        <a:srgbClr val="4472C4"/>
                      </a:gs>
                      <a:gs pos="30000">
                        <a:srgbClr val="4472C4"/>
                      </a:gs>
                    </a:gsLst>
                    <a:lin ang="5400000" scaled="1"/>
                  </a:gradFill>
                  <a:effectLst/>
                  <a:uLnTx/>
                  <a:uFillTx/>
                  <a:latin typeface="Calibri" panose="020F0502020204030204"/>
                  <a:ea typeface="+mn-ea"/>
                  <a:cs typeface="+mn-cs"/>
                </a:rPr>
                <a:t>Expose your services via messaging platforms, where users are already highly engaged</a:t>
              </a:r>
            </a:p>
            <a:p>
              <a:pPr marL="0" marR="0" lvl="0" indent="0" algn="l" defTabSz="896214" rtl="0" eaLnBrk="1" fontAlgn="auto" latinLnBrk="0" hangingPunct="1">
                <a:lnSpc>
                  <a:spcPct val="100000"/>
                </a:lnSpc>
                <a:spcBef>
                  <a:spcPts val="588"/>
                </a:spcBef>
                <a:spcAft>
                  <a:spcPts val="1175"/>
                </a:spcAft>
                <a:buClrTx/>
                <a:buSzTx/>
                <a:buFontTx/>
                <a:buNone/>
                <a:tabLst/>
                <a:defRPr/>
              </a:pPr>
              <a:r>
                <a:rPr kumimoji="0" lang="en-US" sz="1961" b="0" i="0" u="none" strike="noStrike" kern="0" cap="none" spc="0" normalizeH="0" baseline="0" noProof="0" dirty="0">
                  <a:ln>
                    <a:noFill/>
                  </a:ln>
                  <a:gradFill>
                    <a:gsLst>
                      <a:gs pos="15426">
                        <a:srgbClr val="4472C4"/>
                      </a:gs>
                      <a:gs pos="30000">
                        <a:srgbClr val="4472C4"/>
                      </a:gs>
                    </a:gsLst>
                    <a:lin ang="5400000" scaled="1"/>
                  </a:gradFill>
                  <a:effectLst/>
                  <a:uLnTx/>
                  <a:uFillTx/>
                  <a:latin typeface="Calibri" panose="020F0502020204030204"/>
                  <a:ea typeface="+mn-ea"/>
                  <a:cs typeface="+mn-cs"/>
                </a:rPr>
                <a:t>Improve user experience and reduce the need for human assistance</a:t>
              </a:r>
            </a:p>
          </p:txBody>
        </p:sp>
        <p:sp>
          <p:nvSpPr>
            <p:cNvPr id="22" name="Freeform 14"/>
            <p:cNvSpPr>
              <a:spLocks noEditPoints="1"/>
            </p:cNvSpPr>
            <p:nvPr/>
          </p:nvSpPr>
          <p:spPr bwMode="black">
            <a:xfrm>
              <a:off x="6701294" y="5646560"/>
              <a:ext cx="476527" cy="504302"/>
            </a:xfrm>
            <a:custGeom>
              <a:avLst/>
              <a:gdLst>
                <a:gd name="T0" fmla="*/ 0 w 383"/>
                <a:gd name="T1" fmla="*/ 378 h 405"/>
                <a:gd name="T2" fmla="*/ 0 w 383"/>
                <a:gd name="T3" fmla="*/ 163 h 405"/>
                <a:gd name="T4" fmla="*/ 39 w 383"/>
                <a:gd name="T5" fmla="*/ 163 h 405"/>
                <a:gd name="T6" fmla="*/ 39 w 383"/>
                <a:gd name="T7" fmla="*/ 378 h 405"/>
                <a:gd name="T8" fmla="*/ 0 w 383"/>
                <a:gd name="T9" fmla="*/ 378 h 405"/>
                <a:gd name="T10" fmla="*/ 357 w 383"/>
                <a:gd name="T11" fmla="*/ 158 h 405"/>
                <a:gd name="T12" fmla="*/ 263 w 383"/>
                <a:gd name="T13" fmla="*/ 156 h 405"/>
                <a:gd name="T14" fmla="*/ 286 w 383"/>
                <a:gd name="T15" fmla="*/ 97 h 405"/>
                <a:gd name="T16" fmla="*/ 260 w 383"/>
                <a:gd name="T17" fmla="*/ 0 h 405"/>
                <a:gd name="T18" fmla="*/ 233 w 383"/>
                <a:gd name="T19" fmla="*/ 26 h 405"/>
                <a:gd name="T20" fmla="*/ 131 w 383"/>
                <a:gd name="T21" fmla="*/ 145 h 405"/>
                <a:gd name="T22" fmla="*/ 59 w 383"/>
                <a:gd name="T23" fmla="*/ 185 h 405"/>
                <a:gd name="T24" fmla="*/ 59 w 383"/>
                <a:gd name="T25" fmla="*/ 364 h 405"/>
                <a:gd name="T26" fmla="*/ 162 w 383"/>
                <a:gd name="T27" fmla="*/ 405 h 405"/>
                <a:gd name="T28" fmla="*/ 276 w 383"/>
                <a:gd name="T29" fmla="*/ 403 h 405"/>
                <a:gd name="T30" fmla="*/ 305 w 383"/>
                <a:gd name="T31" fmla="*/ 377 h 405"/>
                <a:gd name="T32" fmla="*/ 291 w 383"/>
                <a:gd name="T33" fmla="*/ 351 h 405"/>
                <a:gd name="T34" fmla="*/ 291 w 383"/>
                <a:gd name="T35" fmla="*/ 351 h 405"/>
                <a:gd name="T36" fmla="*/ 290 w 383"/>
                <a:gd name="T37" fmla="*/ 351 h 405"/>
                <a:gd name="T38" fmla="*/ 286 w 383"/>
                <a:gd name="T39" fmla="*/ 346 h 405"/>
                <a:gd name="T40" fmla="*/ 291 w 383"/>
                <a:gd name="T41" fmla="*/ 340 h 405"/>
                <a:gd name="T42" fmla="*/ 302 w 383"/>
                <a:gd name="T43" fmla="*/ 340 h 405"/>
                <a:gd name="T44" fmla="*/ 331 w 383"/>
                <a:gd name="T45" fmla="*/ 314 h 405"/>
                <a:gd name="T46" fmla="*/ 317 w 383"/>
                <a:gd name="T47" fmla="*/ 288 h 405"/>
                <a:gd name="T48" fmla="*/ 317 w 383"/>
                <a:gd name="T49" fmla="*/ 288 h 405"/>
                <a:gd name="T50" fmla="*/ 316 w 383"/>
                <a:gd name="T51" fmla="*/ 287 h 405"/>
                <a:gd name="T52" fmla="*/ 312 w 383"/>
                <a:gd name="T53" fmla="*/ 282 h 405"/>
                <a:gd name="T54" fmla="*/ 317 w 383"/>
                <a:gd name="T55" fmla="*/ 277 h 405"/>
                <a:gd name="T56" fmla="*/ 328 w 383"/>
                <a:gd name="T57" fmla="*/ 276 h 405"/>
                <a:gd name="T58" fmla="*/ 357 w 383"/>
                <a:gd name="T59" fmla="*/ 250 h 405"/>
                <a:gd name="T60" fmla="*/ 343 w 383"/>
                <a:gd name="T61" fmla="*/ 225 h 405"/>
                <a:gd name="T62" fmla="*/ 343 w 383"/>
                <a:gd name="T63" fmla="*/ 225 h 405"/>
                <a:gd name="T64" fmla="*/ 342 w 383"/>
                <a:gd name="T65" fmla="*/ 224 h 405"/>
                <a:gd name="T66" fmla="*/ 338 w 383"/>
                <a:gd name="T67" fmla="*/ 219 h 405"/>
                <a:gd name="T68" fmla="*/ 343 w 383"/>
                <a:gd name="T69" fmla="*/ 213 h 405"/>
                <a:gd name="T70" fmla="*/ 354 w 383"/>
                <a:gd name="T71" fmla="*/ 213 h 405"/>
                <a:gd name="T72" fmla="*/ 383 w 383"/>
                <a:gd name="T73" fmla="*/ 187 h 405"/>
                <a:gd name="T74" fmla="*/ 357 w 383"/>
                <a:gd name="T75" fmla="*/ 158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3" h="405">
                  <a:moveTo>
                    <a:pt x="0" y="378"/>
                  </a:moveTo>
                  <a:cubicBezTo>
                    <a:pt x="0" y="163"/>
                    <a:pt x="0" y="163"/>
                    <a:pt x="0" y="163"/>
                  </a:cubicBezTo>
                  <a:cubicBezTo>
                    <a:pt x="39" y="163"/>
                    <a:pt x="39" y="163"/>
                    <a:pt x="39" y="163"/>
                  </a:cubicBezTo>
                  <a:cubicBezTo>
                    <a:pt x="39" y="378"/>
                    <a:pt x="39" y="378"/>
                    <a:pt x="39" y="378"/>
                  </a:cubicBezTo>
                  <a:cubicBezTo>
                    <a:pt x="0" y="378"/>
                    <a:pt x="0" y="378"/>
                    <a:pt x="0" y="378"/>
                  </a:cubicBezTo>
                  <a:close/>
                  <a:moveTo>
                    <a:pt x="357" y="158"/>
                  </a:moveTo>
                  <a:cubicBezTo>
                    <a:pt x="357" y="158"/>
                    <a:pt x="309" y="157"/>
                    <a:pt x="263" y="156"/>
                  </a:cubicBezTo>
                  <a:cubicBezTo>
                    <a:pt x="271" y="137"/>
                    <a:pt x="281" y="113"/>
                    <a:pt x="286" y="97"/>
                  </a:cubicBezTo>
                  <a:cubicBezTo>
                    <a:pt x="295" y="65"/>
                    <a:pt x="299" y="1"/>
                    <a:pt x="260" y="0"/>
                  </a:cubicBezTo>
                  <a:cubicBezTo>
                    <a:pt x="245" y="0"/>
                    <a:pt x="233" y="11"/>
                    <a:pt x="233" y="26"/>
                  </a:cubicBezTo>
                  <a:cubicBezTo>
                    <a:pt x="233" y="83"/>
                    <a:pt x="197" y="131"/>
                    <a:pt x="131" y="145"/>
                  </a:cubicBezTo>
                  <a:cubicBezTo>
                    <a:pt x="100" y="152"/>
                    <a:pt x="69" y="169"/>
                    <a:pt x="59" y="185"/>
                  </a:cubicBezTo>
                  <a:cubicBezTo>
                    <a:pt x="59" y="223"/>
                    <a:pt x="59" y="364"/>
                    <a:pt x="59" y="364"/>
                  </a:cubicBezTo>
                  <a:cubicBezTo>
                    <a:pt x="59" y="364"/>
                    <a:pt x="127" y="405"/>
                    <a:pt x="162" y="405"/>
                  </a:cubicBezTo>
                  <a:cubicBezTo>
                    <a:pt x="163" y="405"/>
                    <a:pt x="276" y="403"/>
                    <a:pt x="276" y="403"/>
                  </a:cubicBezTo>
                  <a:cubicBezTo>
                    <a:pt x="291" y="404"/>
                    <a:pt x="304" y="392"/>
                    <a:pt x="305" y="377"/>
                  </a:cubicBezTo>
                  <a:cubicBezTo>
                    <a:pt x="305" y="366"/>
                    <a:pt x="300" y="356"/>
                    <a:pt x="291" y="351"/>
                  </a:cubicBezTo>
                  <a:cubicBezTo>
                    <a:pt x="291" y="351"/>
                    <a:pt x="291" y="351"/>
                    <a:pt x="291" y="351"/>
                  </a:cubicBezTo>
                  <a:cubicBezTo>
                    <a:pt x="290" y="351"/>
                    <a:pt x="290" y="351"/>
                    <a:pt x="290" y="351"/>
                  </a:cubicBezTo>
                  <a:cubicBezTo>
                    <a:pt x="287" y="350"/>
                    <a:pt x="286" y="348"/>
                    <a:pt x="286" y="346"/>
                  </a:cubicBezTo>
                  <a:cubicBezTo>
                    <a:pt x="286" y="342"/>
                    <a:pt x="288" y="340"/>
                    <a:pt x="291" y="340"/>
                  </a:cubicBezTo>
                  <a:cubicBezTo>
                    <a:pt x="302" y="340"/>
                    <a:pt x="302" y="340"/>
                    <a:pt x="302" y="340"/>
                  </a:cubicBezTo>
                  <a:cubicBezTo>
                    <a:pt x="317" y="340"/>
                    <a:pt x="330" y="329"/>
                    <a:pt x="331" y="314"/>
                  </a:cubicBezTo>
                  <a:cubicBezTo>
                    <a:pt x="331" y="303"/>
                    <a:pt x="326" y="293"/>
                    <a:pt x="317" y="288"/>
                  </a:cubicBezTo>
                  <a:cubicBezTo>
                    <a:pt x="317" y="288"/>
                    <a:pt x="317" y="288"/>
                    <a:pt x="317" y="288"/>
                  </a:cubicBezTo>
                  <a:cubicBezTo>
                    <a:pt x="316" y="288"/>
                    <a:pt x="316" y="288"/>
                    <a:pt x="316" y="287"/>
                  </a:cubicBezTo>
                  <a:cubicBezTo>
                    <a:pt x="313" y="287"/>
                    <a:pt x="312" y="285"/>
                    <a:pt x="312" y="282"/>
                  </a:cubicBezTo>
                  <a:cubicBezTo>
                    <a:pt x="312" y="279"/>
                    <a:pt x="314" y="277"/>
                    <a:pt x="317" y="277"/>
                  </a:cubicBezTo>
                  <a:cubicBezTo>
                    <a:pt x="328" y="276"/>
                    <a:pt x="328" y="276"/>
                    <a:pt x="328" y="276"/>
                  </a:cubicBezTo>
                  <a:cubicBezTo>
                    <a:pt x="343" y="277"/>
                    <a:pt x="356" y="265"/>
                    <a:pt x="357" y="250"/>
                  </a:cubicBezTo>
                  <a:cubicBezTo>
                    <a:pt x="357" y="239"/>
                    <a:pt x="352" y="229"/>
                    <a:pt x="343" y="225"/>
                  </a:cubicBezTo>
                  <a:cubicBezTo>
                    <a:pt x="343" y="225"/>
                    <a:pt x="343" y="225"/>
                    <a:pt x="343" y="225"/>
                  </a:cubicBezTo>
                  <a:cubicBezTo>
                    <a:pt x="342" y="224"/>
                    <a:pt x="342" y="224"/>
                    <a:pt x="342" y="224"/>
                  </a:cubicBezTo>
                  <a:cubicBezTo>
                    <a:pt x="339" y="223"/>
                    <a:pt x="338" y="221"/>
                    <a:pt x="338" y="219"/>
                  </a:cubicBezTo>
                  <a:cubicBezTo>
                    <a:pt x="338" y="216"/>
                    <a:pt x="340" y="213"/>
                    <a:pt x="343" y="213"/>
                  </a:cubicBezTo>
                  <a:cubicBezTo>
                    <a:pt x="354" y="213"/>
                    <a:pt x="354" y="213"/>
                    <a:pt x="354" y="213"/>
                  </a:cubicBezTo>
                  <a:cubicBezTo>
                    <a:pt x="369" y="214"/>
                    <a:pt x="382" y="202"/>
                    <a:pt x="383" y="187"/>
                  </a:cubicBezTo>
                  <a:cubicBezTo>
                    <a:pt x="383" y="172"/>
                    <a:pt x="374" y="159"/>
                    <a:pt x="357" y="158"/>
                  </a:cubicBezTo>
                  <a:close/>
                </a:path>
              </a:pathLst>
            </a:custGeom>
            <a:solidFill>
              <a:schemeClr val="tx1"/>
            </a:solidFill>
            <a:ln w="31750">
              <a:solidFill>
                <a:schemeClr val="bg2"/>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0672" tIns="40336" rIns="80672" bIns="40336" numCol="1" rtlCol="0" anchor="ctr" anchorCtr="0" compatLnSpc="1">
              <a:prstTxWarp prst="textNoShape">
                <a:avLst/>
              </a:prstTxWarp>
            </a:bodyPr>
            <a:lstStyle/>
            <a:p>
              <a:pPr marL="0" marR="0" lvl="0" indent="0" algn="l" defTabSz="726007" rtl="0" eaLnBrk="1" fontAlgn="auto" latinLnBrk="0" hangingPunct="1">
                <a:lnSpc>
                  <a:spcPct val="100000"/>
                </a:lnSpc>
                <a:spcBef>
                  <a:spcPts val="0"/>
                </a:spcBef>
                <a:spcAft>
                  <a:spcPts val="0"/>
                </a:spcAft>
                <a:buClrTx/>
                <a:buSzTx/>
                <a:buFontTx/>
                <a:buNone/>
                <a:tabLst/>
                <a:defRPr/>
              </a:pPr>
              <a:endParaRPr kumimoji="0" lang="en-US" sz="2353" b="0" i="0" u="none" strike="noStrike" kern="0" cap="none" spc="-120" normalizeH="0" baseline="0" noProof="0">
                <a:ln>
                  <a:noFill/>
                </a:ln>
                <a:solidFill>
                  <a:srgbClr val="002060"/>
                </a:solidFill>
                <a:effectLst/>
                <a:uLnTx/>
                <a:uFillTx/>
                <a:latin typeface="Segoe Light" pitchFamily="34" charset="0"/>
                <a:ea typeface="+mn-ea"/>
                <a:cs typeface="+mn-cs"/>
              </a:endParaRPr>
            </a:p>
          </p:txBody>
        </p:sp>
        <p:grpSp>
          <p:nvGrpSpPr>
            <p:cNvPr id="25" name="Group 24"/>
            <p:cNvGrpSpPr/>
            <p:nvPr/>
          </p:nvGrpSpPr>
          <p:grpSpPr>
            <a:xfrm>
              <a:off x="6642191" y="3317142"/>
              <a:ext cx="601742" cy="376384"/>
              <a:chOff x="2874964" y="4351816"/>
              <a:chExt cx="411163" cy="257179"/>
            </a:xfrm>
            <a:solidFill>
              <a:schemeClr val="bg2"/>
            </a:solidFill>
          </p:grpSpPr>
          <p:sp>
            <p:nvSpPr>
              <p:cNvPr id="26" name="Freeform 104"/>
              <p:cNvSpPr>
                <a:spLocks noEditPoints="1"/>
              </p:cNvSpPr>
              <p:nvPr/>
            </p:nvSpPr>
            <p:spPr bwMode="auto">
              <a:xfrm>
                <a:off x="2874964" y="4351817"/>
                <a:ext cx="128588" cy="141288"/>
              </a:xfrm>
              <a:custGeom>
                <a:avLst/>
                <a:gdLst>
                  <a:gd name="T0" fmla="*/ 0 w 40"/>
                  <a:gd name="T1" fmla="*/ 44 h 44"/>
                  <a:gd name="T2" fmla="*/ 8 w 40"/>
                  <a:gd name="T3" fmla="*/ 44 h 44"/>
                  <a:gd name="T4" fmla="*/ 20 w 40"/>
                  <a:gd name="T5" fmla="*/ 32 h 44"/>
                  <a:gd name="T6" fmla="*/ 32 w 40"/>
                  <a:gd name="T7" fmla="*/ 44 h 44"/>
                  <a:gd name="T8" fmla="*/ 40 w 40"/>
                  <a:gd name="T9" fmla="*/ 44 h 44"/>
                  <a:gd name="T10" fmla="*/ 31 w 40"/>
                  <a:gd name="T11" fmla="*/ 27 h 44"/>
                  <a:gd name="T12" fmla="*/ 36 w 40"/>
                  <a:gd name="T13" fmla="*/ 16 h 44"/>
                  <a:gd name="T14" fmla="*/ 20 w 40"/>
                  <a:gd name="T15" fmla="*/ 0 h 44"/>
                  <a:gd name="T16" fmla="*/ 4 w 40"/>
                  <a:gd name="T17" fmla="*/ 16 h 44"/>
                  <a:gd name="T18" fmla="*/ 9 w 40"/>
                  <a:gd name="T19" fmla="*/ 27 h 44"/>
                  <a:gd name="T20" fmla="*/ 0 w 40"/>
                  <a:gd name="T21" fmla="*/ 44 h 44"/>
                  <a:gd name="T22" fmla="*/ 12 w 40"/>
                  <a:gd name="T23" fmla="*/ 16 h 44"/>
                  <a:gd name="T24" fmla="*/ 20 w 40"/>
                  <a:gd name="T25" fmla="*/ 8 h 44"/>
                  <a:gd name="T26" fmla="*/ 28 w 40"/>
                  <a:gd name="T27" fmla="*/ 16 h 44"/>
                  <a:gd name="T28" fmla="*/ 20 w 40"/>
                  <a:gd name="T29" fmla="*/ 24 h 44"/>
                  <a:gd name="T30" fmla="*/ 12 w 40"/>
                  <a:gd name="T31" fmla="*/ 1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 h="44">
                    <a:moveTo>
                      <a:pt x="0" y="44"/>
                    </a:moveTo>
                    <a:cubicBezTo>
                      <a:pt x="8" y="44"/>
                      <a:pt x="8" y="44"/>
                      <a:pt x="8" y="44"/>
                    </a:cubicBezTo>
                    <a:cubicBezTo>
                      <a:pt x="8" y="37"/>
                      <a:pt x="13" y="32"/>
                      <a:pt x="20" y="32"/>
                    </a:cubicBezTo>
                    <a:cubicBezTo>
                      <a:pt x="26" y="32"/>
                      <a:pt x="32" y="37"/>
                      <a:pt x="32" y="44"/>
                    </a:cubicBezTo>
                    <a:cubicBezTo>
                      <a:pt x="40" y="44"/>
                      <a:pt x="40" y="44"/>
                      <a:pt x="40" y="44"/>
                    </a:cubicBezTo>
                    <a:cubicBezTo>
                      <a:pt x="40" y="37"/>
                      <a:pt x="36" y="31"/>
                      <a:pt x="31" y="27"/>
                    </a:cubicBezTo>
                    <a:cubicBezTo>
                      <a:pt x="34" y="24"/>
                      <a:pt x="36" y="20"/>
                      <a:pt x="36" y="16"/>
                    </a:cubicBezTo>
                    <a:cubicBezTo>
                      <a:pt x="36" y="7"/>
                      <a:pt x="29" y="0"/>
                      <a:pt x="20" y="0"/>
                    </a:cubicBezTo>
                    <a:cubicBezTo>
                      <a:pt x="11" y="0"/>
                      <a:pt x="4" y="7"/>
                      <a:pt x="4" y="16"/>
                    </a:cubicBezTo>
                    <a:cubicBezTo>
                      <a:pt x="4" y="20"/>
                      <a:pt x="6" y="24"/>
                      <a:pt x="9" y="27"/>
                    </a:cubicBezTo>
                    <a:cubicBezTo>
                      <a:pt x="3" y="31"/>
                      <a:pt x="0" y="37"/>
                      <a:pt x="0" y="44"/>
                    </a:cubicBezTo>
                    <a:close/>
                    <a:moveTo>
                      <a:pt x="12" y="16"/>
                    </a:moveTo>
                    <a:cubicBezTo>
                      <a:pt x="12" y="11"/>
                      <a:pt x="15" y="8"/>
                      <a:pt x="20" y="8"/>
                    </a:cubicBezTo>
                    <a:cubicBezTo>
                      <a:pt x="24" y="8"/>
                      <a:pt x="28" y="11"/>
                      <a:pt x="28" y="16"/>
                    </a:cubicBezTo>
                    <a:cubicBezTo>
                      <a:pt x="28" y="20"/>
                      <a:pt x="24" y="24"/>
                      <a:pt x="20" y="24"/>
                    </a:cubicBezTo>
                    <a:cubicBezTo>
                      <a:pt x="15" y="24"/>
                      <a:pt x="12" y="20"/>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9" rIns="87857" bIns="43929"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solidFill>
                    <a:srgbClr val="002060"/>
                  </a:solidFill>
                  <a:effectLst/>
                  <a:uLnTx/>
                  <a:uFillTx/>
                  <a:latin typeface="Calibri" panose="020F0502020204030204"/>
                  <a:ea typeface="+mn-ea"/>
                  <a:cs typeface="+mn-cs"/>
                </a:endParaRPr>
              </a:p>
            </p:txBody>
          </p:sp>
          <p:sp>
            <p:nvSpPr>
              <p:cNvPr id="27" name="Freeform 105"/>
              <p:cNvSpPr>
                <a:spLocks noEditPoints="1"/>
              </p:cNvSpPr>
              <p:nvPr/>
            </p:nvSpPr>
            <p:spPr bwMode="auto">
              <a:xfrm>
                <a:off x="3157539" y="4467707"/>
                <a:ext cx="128588" cy="141288"/>
              </a:xfrm>
              <a:custGeom>
                <a:avLst/>
                <a:gdLst>
                  <a:gd name="T0" fmla="*/ 31 w 40"/>
                  <a:gd name="T1" fmla="*/ 27 h 44"/>
                  <a:gd name="T2" fmla="*/ 36 w 40"/>
                  <a:gd name="T3" fmla="*/ 16 h 44"/>
                  <a:gd name="T4" fmla="*/ 20 w 40"/>
                  <a:gd name="T5" fmla="*/ 0 h 44"/>
                  <a:gd name="T6" fmla="*/ 4 w 40"/>
                  <a:gd name="T7" fmla="*/ 16 h 44"/>
                  <a:gd name="T8" fmla="*/ 9 w 40"/>
                  <a:gd name="T9" fmla="*/ 27 h 44"/>
                  <a:gd name="T10" fmla="*/ 0 w 40"/>
                  <a:gd name="T11" fmla="*/ 44 h 44"/>
                  <a:gd name="T12" fmla="*/ 8 w 40"/>
                  <a:gd name="T13" fmla="*/ 44 h 44"/>
                  <a:gd name="T14" fmla="*/ 20 w 40"/>
                  <a:gd name="T15" fmla="*/ 32 h 44"/>
                  <a:gd name="T16" fmla="*/ 32 w 40"/>
                  <a:gd name="T17" fmla="*/ 44 h 44"/>
                  <a:gd name="T18" fmla="*/ 40 w 40"/>
                  <a:gd name="T19" fmla="*/ 44 h 44"/>
                  <a:gd name="T20" fmla="*/ 31 w 40"/>
                  <a:gd name="T21" fmla="*/ 27 h 44"/>
                  <a:gd name="T22" fmla="*/ 12 w 40"/>
                  <a:gd name="T23" fmla="*/ 16 h 44"/>
                  <a:gd name="T24" fmla="*/ 20 w 40"/>
                  <a:gd name="T25" fmla="*/ 8 h 44"/>
                  <a:gd name="T26" fmla="*/ 28 w 40"/>
                  <a:gd name="T27" fmla="*/ 16 h 44"/>
                  <a:gd name="T28" fmla="*/ 20 w 40"/>
                  <a:gd name="T29" fmla="*/ 24 h 44"/>
                  <a:gd name="T30" fmla="*/ 12 w 40"/>
                  <a:gd name="T31" fmla="*/ 1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 h="44">
                    <a:moveTo>
                      <a:pt x="31" y="27"/>
                    </a:moveTo>
                    <a:cubicBezTo>
                      <a:pt x="34" y="24"/>
                      <a:pt x="36" y="20"/>
                      <a:pt x="36" y="16"/>
                    </a:cubicBezTo>
                    <a:cubicBezTo>
                      <a:pt x="36" y="7"/>
                      <a:pt x="29" y="0"/>
                      <a:pt x="20" y="0"/>
                    </a:cubicBezTo>
                    <a:cubicBezTo>
                      <a:pt x="11" y="0"/>
                      <a:pt x="4" y="7"/>
                      <a:pt x="4" y="16"/>
                    </a:cubicBezTo>
                    <a:cubicBezTo>
                      <a:pt x="4" y="20"/>
                      <a:pt x="6" y="24"/>
                      <a:pt x="9" y="27"/>
                    </a:cubicBezTo>
                    <a:cubicBezTo>
                      <a:pt x="3" y="31"/>
                      <a:pt x="0" y="37"/>
                      <a:pt x="0" y="44"/>
                    </a:cubicBezTo>
                    <a:cubicBezTo>
                      <a:pt x="8" y="44"/>
                      <a:pt x="8" y="44"/>
                      <a:pt x="8" y="44"/>
                    </a:cubicBezTo>
                    <a:cubicBezTo>
                      <a:pt x="8" y="37"/>
                      <a:pt x="13" y="32"/>
                      <a:pt x="20" y="32"/>
                    </a:cubicBezTo>
                    <a:cubicBezTo>
                      <a:pt x="26" y="32"/>
                      <a:pt x="32" y="37"/>
                      <a:pt x="32" y="44"/>
                    </a:cubicBezTo>
                    <a:cubicBezTo>
                      <a:pt x="40" y="44"/>
                      <a:pt x="40" y="44"/>
                      <a:pt x="40" y="44"/>
                    </a:cubicBezTo>
                    <a:cubicBezTo>
                      <a:pt x="40" y="37"/>
                      <a:pt x="36" y="31"/>
                      <a:pt x="31" y="27"/>
                    </a:cubicBezTo>
                    <a:close/>
                    <a:moveTo>
                      <a:pt x="12" y="16"/>
                    </a:moveTo>
                    <a:cubicBezTo>
                      <a:pt x="12" y="11"/>
                      <a:pt x="15" y="8"/>
                      <a:pt x="20" y="8"/>
                    </a:cubicBezTo>
                    <a:cubicBezTo>
                      <a:pt x="24" y="8"/>
                      <a:pt x="28" y="11"/>
                      <a:pt x="28" y="16"/>
                    </a:cubicBezTo>
                    <a:cubicBezTo>
                      <a:pt x="28" y="20"/>
                      <a:pt x="24" y="24"/>
                      <a:pt x="20" y="24"/>
                    </a:cubicBezTo>
                    <a:cubicBezTo>
                      <a:pt x="15" y="24"/>
                      <a:pt x="12" y="20"/>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9" rIns="87857" bIns="43929"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a:ln>
                    <a:noFill/>
                  </a:ln>
                  <a:solidFill>
                    <a:srgbClr val="002060"/>
                  </a:solidFill>
                  <a:effectLst/>
                  <a:uLnTx/>
                  <a:uFillTx/>
                  <a:latin typeface="Calibri" panose="020F0502020204030204"/>
                  <a:ea typeface="+mn-ea"/>
                  <a:cs typeface="+mn-cs"/>
                </a:endParaRPr>
              </a:p>
            </p:txBody>
          </p:sp>
          <p:sp>
            <p:nvSpPr>
              <p:cNvPr id="28" name="Freeform 106"/>
              <p:cNvSpPr>
                <a:spLocks noEditPoints="1"/>
              </p:cNvSpPr>
              <p:nvPr/>
            </p:nvSpPr>
            <p:spPr bwMode="auto">
              <a:xfrm>
                <a:off x="3016251" y="4351816"/>
                <a:ext cx="269875" cy="76200"/>
              </a:xfrm>
              <a:custGeom>
                <a:avLst/>
                <a:gdLst>
                  <a:gd name="T0" fmla="*/ 24 w 170"/>
                  <a:gd name="T1" fmla="*/ 0 h 48"/>
                  <a:gd name="T2" fmla="*/ 24 w 170"/>
                  <a:gd name="T3" fmla="*/ 24 h 48"/>
                  <a:gd name="T4" fmla="*/ 0 w 170"/>
                  <a:gd name="T5" fmla="*/ 48 h 48"/>
                  <a:gd name="T6" fmla="*/ 24 w 170"/>
                  <a:gd name="T7" fmla="*/ 48 h 48"/>
                  <a:gd name="T8" fmla="*/ 170 w 170"/>
                  <a:gd name="T9" fmla="*/ 48 h 48"/>
                  <a:gd name="T10" fmla="*/ 170 w 170"/>
                  <a:gd name="T11" fmla="*/ 0 h 48"/>
                  <a:gd name="T12" fmla="*/ 24 w 170"/>
                  <a:gd name="T13" fmla="*/ 0 h 48"/>
                  <a:gd name="T14" fmla="*/ 154 w 170"/>
                  <a:gd name="T15" fmla="*/ 32 h 48"/>
                  <a:gd name="T16" fmla="*/ 40 w 170"/>
                  <a:gd name="T17" fmla="*/ 32 h 48"/>
                  <a:gd name="T18" fmla="*/ 40 w 170"/>
                  <a:gd name="T19" fmla="*/ 30 h 48"/>
                  <a:gd name="T20" fmla="*/ 40 w 170"/>
                  <a:gd name="T21" fmla="*/ 24 h 48"/>
                  <a:gd name="T22" fmla="*/ 40 w 170"/>
                  <a:gd name="T23" fmla="*/ 16 h 48"/>
                  <a:gd name="T24" fmla="*/ 154 w 170"/>
                  <a:gd name="T25" fmla="*/ 16 h 48"/>
                  <a:gd name="T26" fmla="*/ 154 w 170"/>
                  <a:gd name="T27" fmla="*/ 3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0" h="48">
                    <a:moveTo>
                      <a:pt x="24" y="0"/>
                    </a:moveTo>
                    <a:lnTo>
                      <a:pt x="24" y="24"/>
                    </a:lnTo>
                    <a:lnTo>
                      <a:pt x="0" y="48"/>
                    </a:lnTo>
                    <a:lnTo>
                      <a:pt x="24" y="48"/>
                    </a:lnTo>
                    <a:lnTo>
                      <a:pt x="170" y="48"/>
                    </a:lnTo>
                    <a:lnTo>
                      <a:pt x="170" y="0"/>
                    </a:lnTo>
                    <a:lnTo>
                      <a:pt x="24" y="0"/>
                    </a:lnTo>
                    <a:close/>
                    <a:moveTo>
                      <a:pt x="154" y="32"/>
                    </a:moveTo>
                    <a:lnTo>
                      <a:pt x="40" y="32"/>
                    </a:lnTo>
                    <a:lnTo>
                      <a:pt x="40" y="30"/>
                    </a:lnTo>
                    <a:lnTo>
                      <a:pt x="40" y="24"/>
                    </a:lnTo>
                    <a:lnTo>
                      <a:pt x="40" y="16"/>
                    </a:lnTo>
                    <a:lnTo>
                      <a:pt x="154" y="16"/>
                    </a:lnTo>
                    <a:lnTo>
                      <a:pt x="154"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9" rIns="87857" bIns="43929"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a:ln>
                    <a:noFill/>
                  </a:ln>
                  <a:solidFill>
                    <a:srgbClr val="002060"/>
                  </a:solidFill>
                  <a:effectLst/>
                  <a:uLnTx/>
                  <a:uFillTx/>
                  <a:latin typeface="Calibri" panose="020F0502020204030204"/>
                  <a:ea typeface="+mn-ea"/>
                  <a:cs typeface="+mn-cs"/>
                </a:endParaRPr>
              </a:p>
            </p:txBody>
          </p:sp>
          <p:sp>
            <p:nvSpPr>
              <p:cNvPr id="29" name="Freeform 107"/>
              <p:cNvSpPr>
                <a:spLocks noEditPoints="1"/>
              </p:cNvSpPr>
              <p:nvPr/>
            </p:nvSpPr>
            <p:spPr bwMode="auto">
              <a:xfrm>
                <a:off x="2874964" y="4518504"/>
                <a:ext cx="269875" cy="77788"/>
              </a:xfrm>
              <a:custGeom>
                <a:avLst/>
                <a:gdLst>
                  <a:gd name="T0" fmla="*/ 145 w 170"/>
                  <a:gd name="T1" fmla="*/ 24 h 49"/>
                  <a:gd name="T2" fmla="*/ 170 w 170"/>
                  <a:gd name="T3" fmla="*/ 0 h 49"/>
                  <a:gd name="T4" fmla="*/ 145 w 170"/>
                  <a:gd name="T5" fmla="*/ 0 h 49"/>
                  <a:gd name="T6" fmla="*/ 0 w 170"/>
                  <a:gd name="T7" fmla="*/ 0 h 49"/>
                  <a:gd name="T8" fmla="*/ 0 w 170"/>
                  <a:gd name="T9" fmla="*/ 49 h 49"/>
                  <a:gd name="T10" fmla="*/ 145 w 170"/>
                  <a:gd name="T11" fmla="*/ 49 h 49"/>
                  <a:gd name="T12" fmla="*/ 145 w 170"/>
                  <a:gd name="T13" fmla="*/ 24 h 49"/>
                  <a:gd name="T14" fmla="*/ 129 w 170"/>
                  <a:gd name="T15" fmla="*/ 32 h 49"/>
                  <a:gd name="T16" fmla="*/ 16 w 170"/>
                  <a:gd name="T17" fmla="*/ 32 h 49"/>
                  <a:gd name="T18" fmla="*/ 16 w 170"/>
                  <a:gd name="T19" fmla="*/ 16 h 49"/>
                  <a:gd name="T20" fmla="*/ 129 w 170"/>
                  <a:gd name="T21" fmla="*/ 16 h 49"/>
                  <a:gd name="T22" fmla="*/ 129 w 170"/>
                  <a:gd name="T23" fmla="*/ 16 h 49"/>
                  <a:gd name="T24" fmla="*/ 129 w 170"/>
                  <a:gd name="T25" fmla="*/ 24 h 49"/>
                  <a:gd name="T26" fmla="*/ 129 w 170"/>
                  <a:gd name="T27" fmla="*/ 3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0" h="49">
                    <a:moveTo>
                      <a:pt x="145" y="24"/>
                    </a:moveTo>
                    <a:lnTo>
                      <a:pt x="170" y="0"/>
                    </a:lnTo>
                    <a:lnTo>
                      <a:pt x="145" y="0"/>
                    </a:lnTo>
                    <a:lnTo>
                      <a:pt x="0" y="0"/>
                    </a:lnTo>
                    <a:lnTo>
                      <a:pt x="0" y="49"/>
                    </a:lnTo>
                    <a:lnTo>
                      <a:pt x="145" y="49"/>
                    </a:lnTo>
                    <a:lnTo>
                      <a:pt x="145" y="24"/>
                    </a:lnTo>
                    <a:close/>
                    <a:moveTo>
                      <a:pt x="129" y="32"/>
                    </a:moveTo>
                    <a:lnTo>
                      <a:pt x="16" y="32"/>
                    </a:lnTo>
                    <a:lnTo>
                      <a:pt x="16" y="16"/>
                    </a:lnTo>
                    <a:lnTo>
                      <a:pt x="129" y="16"/>
                    </a:lnTo>
                    <a:lnTo>
                      <a:pt x="129" y="16"/>
                    </a:lnTo>
                    <a:lnTo>
                      <a:pt x="129" y="24"/>
                    </a:lnTo>
                    <a:lnTo>
                      <a:pt x="129"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9" rIns="87857" bIns="43929"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a:ln>
                    <a:noFill/>
                  </a:ln>
                  <a:solidFill>
                    <a:srgbClr val="002060"/>
                  </a:solidFill>
                  <a:effectLst/>
                  <a:uLnTx/>
                  <a:uFillTx/>
                  <a:latin typeface="Calibri" panose="020F0502020204030204"/>
                  <a:ea typeface="+mn-ea"/>
                  <a:cs typeface="+mn-cs"/>
                </a:endParaRPr>
              </a:p>
            </p:txBody>
          </p:sp>
        </p:grpSp>
        <p:sp>
          <p:nvSpPr>
            <p:cNvPr id="30" name="Freeform 91"/>
            <p:cNvSpPr>
              <a:spLocks noEditPoints="1"/>
            </p:cNvSpPr>
            <p:nvPr/>
          </p:nvSpPr>
          <p:spPr bwMode="auto">
            <a:xfrm>
              <a:off x="6665605" y="2382272"/>
              <a:ext cx="523083" cy="422489"/>
            </a:xfrm>
            <a:custGeom>
              <a:avLst/>
              <a:gdLst>
                <a:gd name="T0" fmla="*/ 117 w 128"/>
                <a:gd name="T1" fmla="*/ 36 h 104"/>
                <a:gd name="T2" fmla="*/ 124 w 128"/>
                <a:gd name="T3" fmla="*/ 20 h 104"/>
                <a:gd name="T4" fmla="*/ 104 w 128"/>
                <a:gd name="T5" fmla="*/ 0 h 104"/>
                <a:gd name="T6" fmla="*/ 84 w 128"/>
                <a:gd name="T7" fmla="*/ 20 h 104"/>
                <a:gd name="T8" fmla="*/ 92 w 128"/>
                <a:gd name="T9" fmla="*/ 36 h 104"/>
                <a:gd name="T10" fmla="*/ 84 w 128"/>
                <a:gd name="T11" fmla="*/ 43 h 104"/>
                <a:gd name="T12" fmla="*/ 64 w 128"/>
                <a:gd name="T13" fmla="*/ 32 h 104"/>
                <a:gd name="T14" fmla="*/ 44 w 128"/>
                <a:gd name="T15" fmla="*/ 43 h 104"/>
                <a:gd name="T16" fmla="*/ 37 w 128"/>
                <a:gd name="T17" fmla="*/ 36 h 104"/>
                <a:gd name="T18" fmla="*/ 44 w 128"/>
                <a:gd name="T19" fmla="*/ 20 h 104"/>
                <a:gd name="T20" fmla="*/ 24 w 128"/>
                <a:gd name="T21" fmla="*/ 0 h 104"/>
                <a:gd name="T22" fmla="*/ 4 w 128"/>
                <a:gd name="T23" fmla="*/ 20 h 104"/>
                <a:gd name="T24" fmla="*/ 12 w 128"/>
                <a:gd name="T25" fmla="*/ 36 h 104"/>
                <a:gd name="T26" fmla="*/ 0 w 128"/>
                <a:gd name="T27" fmla="*/ 56 h 104"/>
                <a:gd name="T28" fmla="*/ 8 w 128"/>
                <a:gd name="T29" fmla="*/ 56 h 104"/>
                <a:gd name="T30" fmla="*/ 24 w 128"/>
                <a:gd name="T31" fmla="*/ 40 h 104"/>
                <a:gd name="T32" fmla="*/ 40 w 128"/>
                <a:gd name="T33" fmla="*/ 56 h 104"/>
                <a:gd name="T34" fmla="*/ 50 w 128"/>
                <a:gd name="T35" fmla="*/ 75 h 104"/>
                <a:gd name="T36" fmla="*/ 32 w 128"/>
                <a:gd name="T37" fmla="*/ 104 h 104"/>
                <a:gd name="T38" fmla="*/ 40 w 128"/>
                <a:gd name="T39" fmla="*/ 104 h 104"/>
                <a:gd name="T40" fmla="*/ 64 w 128"/>
                <a:gd name="T41" fmla="*/ 80 h 104"/>
                <a:gd name="T42" fmla="*/ 88 w 128"/>
                <a:gd name="T43" fmla="*/ 104 h 104"/>
                <a:gd name="T44" fmla="*/ 96 w 128"/>
                <a:gd name="T45" fmla="*/ 104 h 104"/>
                <a:gd name="T46" fmla="*/ 78 w 128"/>
                <a:gd name="T47" fmla="*/ 75 h 104"/>
                <a:gd name="T48" fmla="*/ 88 w 128"/>
                <a:gd name="T49" fmla="*/ 56 h 104"/>
                <a:gd name="T50" fmla="*/ 104 w 128"/>
                <a:gd name="T51" fmla="*/ 40 h 104"/>
                <a:gd name="T52" fmla="*/ 120 w 128"/>
                <a:gd name="T53" fmla="*/ 56 h 104"/>
                <a:gd name="T54" fmla="*/ 128 w 128"/>
                <a:gd name="T55" fmla="*/ 56 h 104"/>
                <a:gd name="T56" fmla="*/ 117 w 128"/>
                <a:gd name="T57" fmla="*/ 36 h 104"/>
                <a:gd name="T58" fmla="*/ 24 w 128"/>
                <a:gd name="T59" fmla="*/ 32 h 104"/>
                <a:gd name="T60" fmla="*/ 12 w 128"/>
                <a:gd name="T61" fmla="*/ 20 h 104"/>
                <a:gd name="T62" fmla="*/ 24 w 128"/>
                <a:gd name="T63" fmla="*/ 8 h 104"/>
                <a:gd name="T64" fmla="*/ 36 w 128"/>
                <a:gd name="T65" fmla="*/ 20 h 104"/>
                <a:gd name="T66" fmla="*/ 24 w 128"/>
                <a:gd name="T67" fmla="*/ 32 h 104"/>
                <a:gd name="T68" fmla="*/ 64 w 128"/>
                <a:gd name="T69" fmla="*/ 72 h 104"/>
                <a:gd name="T70" fmla="*/ 48 w 128"/>
                <a:gd name="T71" fmla="*/ 56 h 104"/>
                <a:gd name="T72" fmla="*/ 64 w 128"/>
                <a:gd name="T73" fmla="*/ 40 h 104"/>
                <a:gd name="T74" fmla="*/ 80 w 128"/>
                <a:gd name="T75" fmla="*/ 56 h 104"/>
                <a:gd name="T76" fmla="*/ 64 w 128"/>
                <a:gd name="T77" fmla="*/ 72 h 104"/>
                <a:gd name="T78" fmla="*/ 104 w 128"/>
                <a:gd name="T79" fmla="*/ 32 h 104"/>
                <a:gd name="T80" fmla="*/ 92 w 128"/>
                <a:gd name="T81" fmla="*/ 20 h 104"/>
                <a:gd name="T82" fmla="*/ 104 w 128"/>
                <a:gd name="T83" fmla="*/ 8 h 104"/>
                <a:gd name="T84" fmla="*/ 116 w 128"/>
                <a:gd name="T85" fmla="*/ 20 h 104"/>
                <a:gd name="T86" fmla="*/ 104 w 128"/>
                <a:gd name="T87" fmla="*/ 3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8" h="104">
                  <a:moveTo>
                    <a:pt x="117" y="36"/>
                  </a:moveTo>
                  <a:cubicBezTo>
                    <a:pt x="121" y="32"/>
                    <a:pt x="124" y="26"/>
                    <a:pt x="124" y="20"/>
                  </a:cubicBezTo>
                  <a:cubicBezTo>
                    <a:pt x="124" y="9"/>
                    <a:pt x="115" y="0"/>
                    <a:pt x="104" y="0"/>
                  </a:cubicBezTo>
                  <a:cubicBezTo>
                    <a:pt x="93" y="0"/>
                    <a:pt x="84" y="9"/>
                    <a:pt x="84" y="20"/>
                  </a:cubicBezTo>
                  <a:cubicBezTo>
                    <a:pt x="84" y="26"/>
                    <a:pt x="87" y="32"/>
                    <a:pt x="92" y="36"/>
                  </a:cubicBezTo>
                  <a:cubicBezTo>
                    <a:pt x="89" y="37"/>
                    <a:pt x="86" y="40"/>
                    <a:pt x="84" y="43"/>
                  </a:cubicBezTo>
                  <a:cubicBezTo>
                    <a:pt x="80" y="36"/>
                    <a:pt x="73" y="32"/>
                    <a:pt x="64" y="32"/>
                  </a:cubicBezTo>
                  <a:cubicBezTo>
                    <a:pt x="56" y="32"/>
                    <a:pt x="49" y="36"/>
                    <a:pt x="44" y="43"/>
                  </a:cubicBezTo>
                  <a:cubicBezTo>
                    <a:pt x="42" y="40"/>
                    <a:pt x="40" y="37"/>
                    <a:pt x="37" y="36"/>
                  </a:cubicBezTo>
                  <a:cubicBezTo>
                    <a:pt x="41" y="32"/>
                    <a:pt x="44" y="26"/>
                    <a:pt x="44" y="20"/>
                  </a:cubicBezTo>
                  <a:cubicBezTo>
                    <a:pt x="44" y="9"/>
                    <a:pt x="35" y="0"/>
                    <a:pt x="24" y="0"/>
                  </a:cubicBezTo>
                  <a:cubicBezTo>
                    <a:pt x="13" y="0"/>
                    <a:pt x="4" y="9"/>
                    <a:pt x="4" y="20"/>
                  </a:cubicBezTo>
                  <a:cubicBezTo>
                    <a:pt x="4" y="26"/>
                    <a:pt x="7" y="32"/>
                    <a:pt x="12" y="36"/>
                  </a:cubicBezTo>
                  <a:cubicBezTo>
                    <a:pt x="5" y="40"/>
                    <a:pt x="0" y="47"/>
                    <a:pt x="0" y="56"/>
                  </a:cubicBezTo>
                  <a:cubicBezTo>
                    <a:pt x="8" y="56"/>
                    <a:pt x="8" y="56"/>
                    <a:pt x="8" y="56"/>
                  </a:cubicBezTo>
                  <a:cubicBezTo>
                    <a:pt x="8" y="47"/>
                    <a:pt x="15" y="40"/>
                    <a:pt x="24" y="40"/>
                  </a:cubicBezTo>
                  <a:cubicBezTo>
                    <a:pt x="33" y="40"/>
                    <a:pt x="40" y="47"/>
                    <a:pt x="40" y="56"/>
                  </a:cubicBezTo>
                  <a:cubicBezTo>
                    <a:pt x="40" y="64"/>
                    <a:pt x="44" y="71"/>
                    <a:pt x="50" y="75"/>
                  </a:cubicBezTo>
                  <a:cubicBezTo>
                    <a:pt x="40" y="81"/>
                    <a:pt x="32" y="91"/>
                    <a:pt x="32" y="104"/>
                  </a:cubicBezTo>
                  <a:cubicBezTo>
                    <a:pt x="40" y="104"/>
                    <a:pt x="40" y="104"/>
                    <a:pt x="40" y="104"/>
                  </a:cubicBezTo>
                  <a:cubicBezTo>
                    <a:pt x="40" y="91"/>
                    <a:pt x="51" y="80"/>
                    <a:pt x="64" y="80"/>
                  </a:cubicBezTo>
                  <a:cubicBezTo>
                    <a:pt x="77" y="80"/>
                    <a:pt x="88" y="91"/>
                    <a:pt x="88" y="104"/>
                  </a:cubicBezTo>
                  <a:cubicBezTo>
                    <a:pt x="96" y="104"/>
                    <a:pt x="96" y="104"/>
                    <a:pt x="96" y="104"/>
                  </a:cubicBezTo>
                  <a:cubicBezTo>
                    <a:pt x="96" y="91"/>
                    <a:pt x="89" y="81"/>
                    <a:pt x="78" y="75"/>
                  </a:cubicBezTo>
                  <a:cubicBezTo>
                    <a:pt x="84" y="71"/>
                    <a:pt x="88" y="64"/>
                    <a:pt x="88" y="56"/>
                  </a:cubicBezTo>
                  <a:cubicBezTo>
                    <a:pt x="88" y="47"/>
                    <a:pt x="95" y="40"/>
                    <a:pt x="104" y="40"/>
                  </a:cubicBezTo>
                  <a:cubicBezTo>
                    <a:pt x="113" y="40"/>
                    <a:pt x="120" y="47"/>
                    <a:pt x="120" y="56"/>
                  </a:cubicBezTo>
                  <a:cubicBezTo>
                    <a:pt x="128" y="56"/>
                    <a:pt x="128" y="56"/>
                    <a:pt x="128" y="56"/>
                  </a:cubicBezTo>
                  <a:cubicBezTo>
                    <a:pt x="128" y="47"/>
                    <a:pt x="124" y="40"/>
                    <a:pt x="117" y="36"/>
                  </a:cubicBezTo>
                  <a:close/>
                  <a:moveTo>
                    <a:pt x="24" y="32"/>
                  </a:moveTo>
                  <a:cubicBezTo>
                    <a:pt x="18" y="32"/>
                    <a:pt x="12" y="27"/>
                    <a:pt x="12" y="20"/>
                  </a:cubicBezTo>
                  <a:cubicBezTo>
                    <a:pt x="12" y="13"/>
                    <a:pt x="18" y="8"/>
                    <a:pt x="24" y="8"/>
                  </a:cubicBezTo>
                  <a:cubicBezTo>
                    <a:pt x="31" y="8"/>
                    <a:pt x="36" y="13"/>
                    <a:pt x="36" y="20"/>
                  </a:cubicBezTo>
                  <a:cubicBezTo>
                    <a:pt x="36" y="27"/>
                    <a:pt x="31" y="32"/>
                    <a:pt x="24" y="32"/>
                  </a:cubicBezTo>
                  <a:close/>
                  <a:moveTo>
                    <a:pt x="64" y="72"/>
                  </a:moveTo>
                  <a:cubicBezTo>
                    <a:pt x="55" y="72"/>
                    <a:pt x="48" y="65"/>
                    <a:pt x="48" y="56"/>
                  </a:cubicBezTo>
                  <a:cubicBezTo>
                    <a:pt x="48" y="47"/>
                    <a:pt x="55" y="40"/>
                    <a:pt x="64" y="40"/>
                  </a:cubicBezTo>
                  <a:cubicBezTo>
                    <a:pt x="73" y="40"/>
                    <a:pt x="80" y="47"/>
                    <a:pt x="80" y="56"/>
                  </a:cubicBezTo>
                  <a:cubicBezTo>
                    <a:pt x="80" y="65"/>
                    <a:pt x="73" y="72"/>
                    <a:pt x="64" y="72"/>
                  </a:cubicBezTo>
                  <a:close/>
                  <a:moveTo>
                    <a:pt x="104" y="32"/>
                  </a:moveTo>
                  <a:cubicBezTo>
                    <a:pt x="98" y="32"/>
                    <a:pt x="92" y="27"/>
                    <a:pt x="92" y="20"/>
                  </a:cubicBezTo>
                  <a:cubicBezTo>
                    <a:pt x="92" y="13"/>
                    <a:pt x="98" y="8"/>
                    <a:pt x="104" y="8"/>
                  </a:cubicBezTo>
                  <a:cubicBezTo>
                    <a:pt x="111" y="8"/>
                    <a:pt x="116" y="13"/>
                    <a:pt x="116" y="20"/>
                  </a:cubicBezTo>
                  <a:cubicBezTo>
                    <a:pt x="116" y="27"/>
                    <a:pt x="111" y="32"/>
                    <a:pt x="104" y="32"/>
                  </a:cubicBezTo>
                  <a:close/>
                </a:path>
              </a:pathLst>
            </a:custGeom>
            <a:solidFill>
              <a:schemeClr val="bg2"/>
            </a:solidFill>
            <a:ln>
              <a:noFill/>
            </a:ln>
            <a:extLst/>
          </p:spPr>
          <p:txBody>
            <a:bodyPr vert="horz" wrap="square" lIns="87857" tIns="43929" rIns="87857" bIns="43929"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dirty="0">
                <a:ln>
                  <a:noFill/>
                </a:ln>
                <a:solidFill>
                  <a:srgbClr val="002060"/>
                </a:solidFill>
                <a:effectLst/>
                <a:uLnTx/>
                <a:uFillTx/>
                <a:latin typeface="Calibri" panose="020F0502020204030204"/>
                <a:ea typeface="+mn-ea"/>
                <a:cs typeface="+mn-cs"/>
              </a:endParaRPr>
            </a:p>
          </p:txBody>
        </p:sp>
        <p:grpSp>
          <p:nvGrpSpPr>
            <p:cNvPr id="31" name="Group 30"/>
            <p:cNvGrpSpPr/>
            <p:nvPr/>
          </p:nvGrpSpPr>
          <p:grpSpPr>
            <a:xfrm>
              <a:off x="6652288" y="4505487"/>
              <a:ext cx="592670" cy="432357"/>
              <a:chOff x="7265988" y="282682"/>
              <a:chExt cx="387350" cy="282575"/>
            </a:xfrm>
            <a:solidFill>
              <a:schemeClr val="bg2"/>
            </a:solidFill>
          </p:grpSpPr>
          <p:sp>
            <p:nvSpPr>
              <p:cNvPr id="32" name="Freeform 89"/>
              <p:cNvSpPr>
                <a:spLocks noEditPoints="1"/>
              </p:cNvSpPr>
              <p:nvPr/>
            </p:nvSpPr>
            <p:spPr bwMode="auto">
              <a:xfrm>
                <a:off x="7265988" y="282682"/>
                <a:ext cx="387350" cy="282575"/>
              </a:xfrm>
              <a:custGeom>
                <a:avLst/>
                <a:gdLst>
                  <a:gd name="T0" fmla="*/ 0 w 244"/>
                  <a:gd name="T1" fmla="*/ 0 h 178"/>
                  <a:gd name="T2" fmla="*/ 0 w 244"/>
                  <a:gd name="T3" fmla="*/ 8 h 178"/>
                  <a:gd name="T4" fmla="*/ 0 w 244"/>
                  <a:gd name="T5" fmla="*/ 16 h 178"/>
                  <a:gd name="T6" fmla="*/ 0 w 244"/>
                  <a:gd name="T7" fmla="*/ 129 h 178"/>
                  <a:gd name="T8" fmla="*/ 0 w 244"/>
                  <a:gd name="T9" fmla="*/ 137 h 178"/>
                  <a:gd name="T10" fmla="*/ 0 w 244"/>
                  <a:gd name="T11" fmla="*/ 145 h 178"/>
                  <a:gd name="T12" fmla="*/ 114 w 244"/>
                  <a:gd name="T13" fmla="*/ 145 h 178"/>
                  <a:gd name="T14" fmla="*/ 114 w 244"/>
                  <a:gd name="T15" fmla="*/ 162 h 178"/>
                  <a:gd name="T16" fmla="*/ 81 w 244"/>
                  <a:gd name="T17" fmla="*/ 162 h 178"/>
                  <a:gd name="T18" fmla="*/ 81 w 244"/>
                  <a:gd name="T19" fmla="*/ 178 h 178"/>
                  <a:gd name="T20" fmla="*/ 163 w 244"/>
                  <a:gd name="T21" fmla="*/ 178 h 178"/>
                  <a:gd name="T22" fmla="*/ 163 w 244"/>
                  <a:gd name="T23" fmla="*/ 162 h 178"/>
                  <a:gd name="T24" fmla="*/ 130 w 244"/>
                  <a:gd name="T25" fmla="*/ 162 h 178"/>
                  <a:gd name="T26" fmla="*/ 130 w 244"/>
                  <a:gd name="T27" fmla="*/ 145 h 178"/>
                  <a:gd name="T28" fmla="*/ 227 w 244"/>
                  <a:gd name="T29" fmla="*/ 145 h 178"/>
                  <a:gd name="T30" fmla="*/ 235 w 244"/>
                  <a:gd name="T31" fmla="*/ 145 h 178"/>
                  <a:gd name="T32" fmla="*/ 244 w 244"/>
                  <a:gd name="T33" fmla="*/ 145 h 178"/>
                  <a:gd name="T34" fmla="*/ 244 w 244"/>
                  <a:gd name="T35" fmla="*/ 16 h 178"/>
                  <a:gd name="T36" fmla="*/ 244 w 244"/>
                  <a:gd name="T37" fmla="*/ 8 h 178"/>
                  <a:gd name="T38" fmla="*/ 244 w 244"/>
                  <a:gd name="T39" fmla="*/ 0 h 178"/>
                  <a:gd name="T40" fmla="*/ 0 w 244"/>
                  <a:gd name="T41" fmla="*/ 0 h 178"/>
                  <a:gd name="T42" fmla="*/ 227 w 244"/>
                  <a:gd name="T43" fmla="*/ 129 h 178"/>
                  <a:gd name="T44" fmla="*/ 17 w 244"/>
                  <a:gd name="T45" fmla="*/ 129 h 178"/>
                  <a:gd name="T46" fmla="*/ 17 w 244"/>
                  <a:gd name="T47" fmla="*/ 16 h 178"/>
                  <a:gd name="T48" fmla="*/ 227 w 244"/>
                  <a:gd name="T49" fmla="*/ 16 h 178"/>
                  <a:gd name="T50" fmla="*/ 227 w 244"/>
                  <a:gd name="T51" fmla="*/ 129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44" h="178">
                    <a:moveTo>
                      <a:pt x="0" y="0"/>
                    </a:moveTo>
                    <a:lnTo>
                      <a:pt x="0" y="8"/>
                    </a:lnTo>
                    <a:lnTo>
                      <a:pt x="0" y="16"/>
                    </a:lnTo>
                    <a:lnTo>
                      <a:pt x="0" y="129"/>
                    </a:lnTo>
                    <a:lnTo>
                      <a:pt x="0" y="137"/>
                    </a:lnTo>
                    <a:lnTo>
                      <a:pt x="0" y="145"/>
                    </a:lnTo>
                    <a:lnTo>
                      <a:pt x="114" y="145"/>
                    </a:lnTo>
                    <a:lnTo>
                      <a:pt x="114" y="162"/>
                    </a:lnTo>
                    <a:lnTo>
                      <a:pt x="81" y="162"/>
                    </a:lnTo>
                    <a:lnTo>
                      <a:pt x="81" y="178"/>
                    </a:lnTo>
                    <a:lnTo>
                      <a:pt x="163" y="178"/>
                    </a:lnTo>
                    <a:lnTo>
                      <a:pt x="163" y="162"/>
                    </a:lnTo>
                    <a:lnTo>
                      <a:pt x="130" y="162"/>
                    </a:lnTo>
                    <a:lnTo>
                      <a:pt x="130" y="145"/>
                    </a:lnTo>
                    <a:lnTo>
                      <a:pt x="227" y="145"/>
                    </a:lnTo>
                    <a:lnTo>
                      <a:pt x="235" y="145"/>
                    </a:lnTo>
                    <a:lnTo>
                      <a:pt x="244" y="145"/>
                    </a:lnTo>
                    <a:lnTo>
                      <a:pt x="244" y="16"/>
                    </a:lnTo>
                    <a:lnTo>
                      <a:pt x="244" y="8"/>
                    </a:lnTo>
                    <a:lnTo>
                      <a:pt x="244" y="0"/>
                    </a:lnTo>
                    <a:lnTo>
                      <a:pt x="0" y="0"/>
                    </a:lnTo>
                    <a:close/>
                    <a:moveTo>
                      <a:pt x="227" y="129"/>
                    </a:moveTo>
                    <a:lnTo>
                      <a:pt x="17" y="129"/>
                    </a:lnTo>
                    <a:lnTo>
                      <a:pt x="17" y="16"/>
                    </a:lnTo>
                    <a:lnTo>
                      <a:pt x="227" y="16"/>
                    </a:lnTo>
                    <a:lnTo>
                      <a:pt x="227" y="1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9" rIns="87857" bIns="43929"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a:ln>
                    <a:solidFill>
                      <a:prstClr val="white">
                        <a:lumMod val="85000"/>
                      </a:prstClr>
                    </a:solidFill>
                  </a:ln>
                  <a:solidFill>
                    <a:srgbClr val="002060"/>
                  </a:solidFill>
                  <a:effectLst/>
                  <a:uLnTx/>
                  <a:uFillTx/>
                  <a:latin typeface="Calibri" panose="020F0502020204030204"/>
                  <a:ea typeface="+mn-ea"/>
                  <a:cs typeface="+mn-cs"/>
                </a:endParaRPr>
              </a:p>
            </p:txBody>
          </p:sp>
          <p:sp>
            <p:nvSpPr>
              <p:cNvPr id="33" name="Rectangle 90"/>
              <p:cNvSpPr>
                <a:spLocks noChangeArrowheads="1"/>
              </p:cNvSpPr>
              <p:nvPr/>
            </p:nvSpPr>
            <p:spPr bwMode="auto">
              <a:xfrm>
                <a:off x="7318376" y="436669"/>
                <a:ext cx="282575" cy="254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9" rIns="87857" bIns="43929"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961" b="0" i="0" u="none" strike="noStrike" kern="0" cap="none" spc="0" normalizeH="0" baseline="0" noProof="0">
                  <a:ln>
                    <a:noFill/>
                  </a:ln>
                  <a:solidFill>
                    <a:srgbClr val="002060"/>
                  </a:solidFill>
                  <a:effectLst/>
                  <a:uLnTx/>
                  <a:uFillTx/>
                  <a:latin typeface="Calibri" panose="020F0502020204030204"/>
                  <a:ea typeface="+mn-ea"/>
                  <a:cs typeface="+mn-cs"/>
                </a:endParaRPr>
              </a:p>
            </p:txBody>
          </p:sp>
        </p:grpSp>
        <p:sp>
          <p:nvSpPr>
            <p:cNvPr id="21" name="Rectangle 20"/>
            <p:cNvSpPr/>
            <p:nvPr/>
          </p:nvSpPr>
          <p:spPr>
            <a:xfrm>
              <a:off x="7312927" y="585739"/>
              <a:ext cx="4848911" cy="1840571"/>
            </a:xfrm>
            <a:prstGeom prst="rect">
              <a:avLst/>
            </a:prstGeom>
            <a:noFill/>
          </p:spPr>
          <p:txBody>
            <a:bodyPr wrap="square" lIns="179259" tIns="143407" rIns="179259" bIns="143407" rtlCol="0">
              <a:spAutoFit/>
            </a:bodyPr>
            <a:lstStyle/>
            <a:p>
              <a:pPr marL="0" marR="0" lvl="0" indent="0" algn="l" defTabSz="896214" rtl="0" eaLnBrk="1" fontAlgn="auto" latinLnBrk="0" hangingPunct="1">
                <a:lnSpc>
                  <a:spcPct val="100000"/>
                </a:lnSpc>
                <a:spcBef>
                  <a:spcPts val="588"/>
                </a:spcBef>
                <a:spcAft>
                  <a:spcPts val="1765"/>
                </a:spcAft>
                <a:buClrTx/>
                <a:buSzTx/>
                <a:buFontTx/>
                <a:buNone/>
                <a:tabLst/>
                <a:defRPr/>
              </a:pPr>
              <a:r>
                <a:rPr kumimoji="0" lang="en-US" sz="1961" b="0" i="0" u="none" strike="noStrike" kern="0" cap="none" spc="0" normalizeH="0" baseline="0" noProof="0" dirty="0">
                  <a:ln>
                    <a:noFill/>
                  </a:ln>
                  <a:gradFill>
                    <a:gsLst>
                      <a:gs pos="15426">
                        <a:srgbClr val="4472C4"/>
                      </a:gs>
                      <a:gs pos="30000">
                        <a:srgbClr val="4472C4"/>
                      </a:gs>
                    </a:gsLst>
                    <a:lin ang="5400000" scaled="1"/>
                  </a:gradFill>
                  <a:effectLst/>
                  <a:uLnTx/>
                  <a:uFillTx/>
                  <a:latin typeface="Calibri" panose="020F0502020204030204"/>
                  <a:ea typeface="+mn-ea"/>
                  <a:cs typeface="+mn-cs"/>
                </a:rPr>
                <a:t>Bots will save you money!</a:t>
              </a:r>
              <a:br>
                <a:rPr kumimoji="0" lang="en-US" sz="1961" b="0" i="0" u="none" strike="noStrike" kern="0" cap="none" spc="0" normalizeH="0" baseline="0" noProof="0" dirty="0">
                  <a:ln>
                    <a:noFill/>
                  </a:ln>
                  <a:gradFill>
                    <a:gsLst>
                      <a:gs pos="15426">
                        <a:srgbClr val="4472C4"/>
                      </a:gs>
                      <a:gs pos="30000">
                        <a:srgbClr val="4472C4"/>
                      </a:gs>
                    </a:gsLst>
                    <a:lin ang="5400000" scaled="1"/>
                  </a:gradFill>
                  <a:effectLst/>
                  <a:uLnTx/>
                  <a:uFillTx/>
                  <a:latin typeface="Calibri" panose="020F0502020204030204"/>
                  <a:ea typeface="+mn-ea"/>
                  <a:cs typeface="+mn-cs"/>
                </a:rPr>
              </a:br>
              <a:r>
                <a:rPr kumimoji="0" lang="en-US" sz="1961" b="0" i="0" u="none" strike="noStrike" kern="0" cap="none" spc="0" normalizeH="0" baseline="0" noProof="0" dirty="0">
                  <a:ln>
                    <a:noFill/>
                  </a:ln>
                  <a:gradFill>
                    <a:gsLst>
                      <a:gs pos="15426">
                        <a:srgbClr val="4472C4"/>
                      </a:gs>
                      <a:gs pos="30000">
                        <a:srgbClr val="4472C4"/>
                      </a:gs>
                    </a:gsLst>
                    <a:lin ang="5400000" scaled="1"/>
                  </a:gradFill>
                  <a:effectLst/>
                  <a:uLnTx/>
                  <a:uFillTx/>
                  <a:latin typeface="Calibri" panose="020F0502020204030204"/>
                  <a:ea typeface="+mn-ea"/>
                  <a:cs typeface="+mn-cs"/>
                </a:rPr>
                <a:t>Automate repetitive tasks, </a:t>
              </a:r>
              <a:br>
                <a:rPr kumimoji="0" lang="en-US" sz="1961" b="0" i="0" u="none" strike="noStrike" kern="0" cap="none" spc="0" normalizeH="0" baseline="0" noProof="0" dirty="0">
                  <a:ln>
                    <a:noFill/>
                  </a:ln>
                  <a:gradFill>
                    <a:gsLst>
                      <a:gs pos="15426">
                        <a:srgbClr val="4472C4"/>
                      </a:gs>
                      <a:gs pos="30000">
                        <a:srgbClr val="4472C4"/>
                      </a:gs>
                    </a:gsLst>
                    <a:lin ang="5400000" scaled="1"/>
                  </a:gradFill>
                  <a:effectLst/>
                  <a:uLnTx/>
                  <a:uFillTx/>
                  <a:latin typeface="Calibri" panose="020F0502020204030204"/>
                  <a:ea typeface="+mn-ea"/>
                  <a:cs typeface="+mn-cs"/>
                </a:rPr>
              </a:br>
              <a:r>
                <a:rPr kumimoji="0" lang="en-US" sz="1961" b="0" i="0" u="none" strike="noStrike" kern="0" cap="none" spc="0" normalizeH="0" baseline="0" noProof="0" dirty="0">
                  <a:ln>
                    <a:noFill/>
                  </a:ln>
                  <a:gradFill>
                    <a:gsLst>
                      <a:gs pos="15426">
                        <a:srgbClr val="4472C4"/>
                      </a:gs>
                      <a:gs pos="30000">
                        <a:srgbClr val="4472C4"/>
                      </a:gs>
                    </a:gsLst>
                    <a:lin ang="5400000" scaled="1"/>
                  </a:gradFill>
                  <a:effectLst/>
                  <a:uLnTx/>
                  <a:uFillTx/>
                  <a:latin typeface="Calibri" panose="020F0502020204030204"/>
                  <a:ea typeface="+mn-ea"/>
                  <a:cs typeface="+mn-cs"/>
                </a:rPr>
                <a:t>then hand off to humans</a:t>
              </a:r>
            </a:p>
            <a:p>
              <a:pPr marL="0" marR="0" lvl="0" indent="0" algn="l" defTabSz="896214" rtl="0" eaLnBrk="1" fontAlgn="auto" latinLnBrk="0" hangingPunct="1">
                <a:lnSpc>
                  <a:spcPct val="100000"/>
                </a:lnSpc>
                <a:spcBef>
                  <a:spcPts val="588"/>
                </a:spcBef>
                <a:spcAft>
                  <a:spcPts val="1765"/>
                </a:spcAft>
                <a:buClrTx/>
                <a:buSzTx/>
                <a:buFontTx/>
                <a:buNone/>
                <a:tabLst/>
                <a:defRPr/>
              </a:pPr>
              <a:endParaRPr kumimoji="0" lang="en-US" sz="1961" b="0" i="0" u="none" strike="noStrike" kern="0" cap="none" spc="0" normalizeH="0" baseline="0" noProof="0" dirty="0">
                <a:ln>
                  <a:noFill/>
                </a:ln>
                <a:gradFill>
                  <a:gsLst>
                    <a:gs pos="15426">
                      <a:srgbClr val="4472C4"/>
                    </a:gs>
                    <a:gs pos="30000">
                      <a:srgbClr val="4472C4"/>
                    </a:gs>
                  </a:gsLst>
                  <a:lin ang="5400000" scaled="1"/>
                </a:gradFill>
                <a:effectLst/>
                <a:uLnTx/>
                <a:uFillTx/>
                <a:latin typeface="Calibri" panose="020F0502020204030204"/>
                <a:ea typeface="+mn-ea"/>
                <a:cs typeface="+mn-cs"/>
              </a:endParaRPr>
            </a:p>
          </p:txBody>
        </p:sp>
        <p:grpSp>
          <p:nvGrpSpPr>
            <p:cNvPr id="14" name="Group 13"/>
            <p:cNvGrpSpPr/>
            <p:nvPr/>
          </p:nvGrpSpPr>
          <p:grpSpPr>
            <a:xfrm>
              <a:off x="6662706" y="882664"/>
              <a:ext cx="584101" cy="333199"/>
              <a:chOff x="6710363" y="1177522"/>
              <a:chExt cx="461962" cy="263525"/>
            </a:xfrm>
          </p:grpSpPr>
          <p:sp>
            <p:nvSpPr>
              <p:cNvPr id="9" name="Freeform 5"/>
              <p:cNvSpPr>
                <a:spLocks/>
              </p:cNvSpPr>
              <p:nvPr/>
            </p:nvSpPr>
            <p:spPr bwMode="auto">
              <a:xfrm>
                <a:off x="6710363" y="1177522"/>
                <a:ext cx="158750" cy="87313"/>
              </a:xfrm>
              <a:custGeom>
                <a:avLst/>
                <a:gdLst>
                  <a:gd name="T0" fmla="*/ 0 w 100"/>
                  <a:gd name="T1" fmla="*/ 0 h 55"/>
                  <a:gd name="T2" fmla="*/ 100 w 100"/>
                  <a:gd name="T3" fmla="*/ 0 h 55"/>
                  <a:gd name="T4" fmla="*/ 100 w 100"/>
                  <a:gd name="T5" fmla="*/ 55 h 55"/>
                  <a:gd name="T6" fmla="*/ 0 w 100"/>
                  <a:gd name="T7" fmla="*/ 55 h 55"/>
                </a:gdLst>
                <a:ahLst/>
                <a:cxnLst>
                  <a:cxn ang="0">
                    <a:pos x="T0" y="T1"/>
                  </a:cxn>
                  <a:cxn ang="0">
                    <a:pos x="T2" y="T3"/>
                  </a:cxn>
                  <a:cxn ang="0">
                    <a:pos x="T4" y="T5"/>
                  </a:cxn>
                  <a:cxn ang="0">
                    <a:pos x="T6" y="T7"/>
                  </a:cxn>
                </a:cxnLst>
                <a:rect l="0" t="0" r="r" b="b"/>
                <a:pathLst>
                  <a:path w="100" h="55">
                    <a:moveTo>
                      <a:pt x="0" y="0"/>
                    </a:moveTo>
                    <a:lnTo>
                      <a:pt x="100" y="0"/>
                    </a:lnTo>
                    <a:lnTo>
                      <a:pt x="100" y="55"/>
                    </a:lnTo>
                    <a:lnTo>
                      <a:pt x="0" y="55"/>
                    </a:lnTo>
                  </a:path>
                </a:pathLst>
              </a:custGeom>
              <a:noFill/>
              <a:ln w="34925" cap="flat">
                <a:solidFill>
                  <a:schemeClr val="bg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
            <p:nvSpPr>
              <p:cNvPr id="10" name="Freeform 6"/>
              <p:cNvSpPr>
                <a:spLocks/>
              </p:cNvSpPr>
              <p:nvPr/>
            </p:nvSpPr>
            <p:spPr bwMode="auto">
              <a:xfrm>
                <a:off x="6710363" y="1353734"/>
                <a:ext cx="158750" cy="87313"/>
              </a:xfrm>
              <a:custGeom>
                <a:avLst/>
                <a:gdLst>
                  <a:gd name="T0" fmla="*/ 0 w 100"/>
                  <a:gd name="T1" fmla="*/ 0 h 55"/>
                  <a:gd name="T2" fmla="*/ 100 w 100"/>
                  <a:gd name="T3" fmla="*/ 0 h 55"/>
                  <a:gd name="T4" fmla="*/ 100 w 100"/>
                  <a:gd name="T5" fmla="*/ 55 h 55"/>
                  <a:gd name="T6" fmla="*/ 0 w 100"/>
                  <a:gd name="T7" fmla="*/ 55 h 55"/>
                </a:gdLst>
                <a:ahLst/>
                <a:cxnLst>
                  <a:cxn ang="0">
                    <a:pos x="T0" y="T1"/>
                  </a:cxn>
                  <a:cxn ang="0">
                    <a:pos x="T2" y="T3"/>
                  </a:cxn>
                  <a:cxn ang="0">
                    <a:pos x="T4" y="T5"/>
                  </a:cxn>
                  <a:cxn ang="0">
                    <a:pos x="T6" y="T7"/>
                  </a:cxn>
                </a:cxnLst>
                <a:rect l="0" t="0" r="r" b="b"/>
                <a:pathLst>
                  <a:path w="100" h="55">
                    <a:moveTo>
                      <a:pt x="0" y="0"/>
                    </a:moveTo>
                    <a:lnTo>
                      <a:pt x="100" y="0"/>
                    </a:lnTo>
                    <a:lnTo>
                      <a:pt x="100" y="55"/>
                    </a:lnTo>
                    <a:lnTo>
                      <a:pt x="0" y="55"/>
                    </a:lnTo>
                  </a:path>
                </a:pathLst>
              </a:custGeom>
              <a:noFill/>
              <a:ln w="34925" cap="flat">
                <a:solidFill>
                  <a:schemeClr val="bg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
            <p:nvSpPr>
              <p:cNvPr id="12" name="Freeform 7"/>
              <p:cNvSpPr>
                <a:spLocks/>
              </p:cNvSpPr>
              <p:nvPr/>
            </p:nvSpPr>
            <p:spPr bwMode="auto">
              <a:xfrm>
                <a:off x="6869113" y="1221972"/>
                <a:ext cx="144462" cy="174625"/>
              </a:xfrm>
              <a:custGeom>
                <a:avLst/>
                <a:gdLst>
                  <a:gd name="T0" fmla="*/ 0 w 91"/>
                  <a:gd name="T1" fmla="*/ 0 h 110"/>
                  <a:gd name="T2" fmla="*/ 91 w 91"/>
                  <a:gd name="T3" fmla="*/ 0 h 110"/>
                  <a:gd name="T4" fmla="*/ 91 w 91"/>
                  <a:gd name="T5" fmla="*/ 110 h 110"/>
                  <a:gd name="T6" fmla="*/ 0 w 91"/>
                  <a:gd name="T7" fmla="*/ 110 h 110"/>
                </a:gdLst>
                <a:ahLst/>
                <a:cxnLst>
                  <a:cxn ang="0">
                    <a:pos x="T0" y="T1"/>
                  </a:cxn>
                  <a:cxn ang="0">
                    <a:pos x="T2" y="T3"/>
                  </a:cxn>
                  <a:cxn ang="0">
                    <a:pos x="T4" y="T5"/>
                  </a:cxn>
                  <a:cxn ang="0">
                    <a:pos x="T6" y="T7"/>
                  </a:cxn>
                </a:cxnLst>
                <a:rect l="0" t="0" r="r" b="b"/>
                <a:pathLst>
                  <a:path w="91" h="110">
                    <a:moveTo>
                      <a:pt x="0" y="0"/>
                    </a:moveTo>
                    <a:lnTo>
                      <a:pt x="91" y="0"/>
                    </a:lnTo>
                    <a:lnTo>
                      <a:pt x="91" y="110"/>
                    </a:lnTo>
                    <a:lnTo>
                      <a:pt x="0" y="110"/>
                    </a:lnTo>
                  </a:path>
                </a:pathLst>
              </a:custGeom>
              <a:noFill/>
              <a:ln w="34925" cap="flat">
                <a:solidFill>
                  <a:schemeClr val="bg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
            <p:nvSpPr>
              <p:cNvPr id="13" name="Line 8"/>
              <p:cNvSpPr>
                <a:spLocks noChangeShapeType="1"/>
              </p:cNvSpPr>
              <p:nvPr/>
            </p:nvSpPr>
            <p:spPr bwMode="auto">
              <a:xfrm>
                <a:off x="7013575" y="1309284"/>
                <a:ext cx="158750" cy="0"/>
              </a:xfrm>
              <a:prstGeom prst="line">
                <a:avLst/>
              </a:prstGeom>
              <a:noFill/>
              <a:ln w="34925" cap="flat">
                <a:solidFill>
                  <a:schemeClr val="bg2"/>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896386"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grpSp>
      </p:grpSp>
    </p:spTree>
    <p:extLst>
      <p:ext uri="{BB962C8B-B14F-4D97-AF65-F5344CB8AC3E}">
        <p14:creationId xmlns:p14="http://schemas.microsoft.com/office/powerpoint/2010/main" val="361158964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peech Bubble: Rectangle with Corners Rounded 2">
            <a:extLst>
              <a:ext uri="{FF2B5EF4-FFF2-40B4-BE49-F238E27FC236}">
                <a16:creationId xmlns:a16="http://schemas.microsoft.com/office/drawing/2014/main" id="{E42D6685-6D1B-4ED2-9D59-B6426C9BFBC6}"/>
              </a:ext>
            </a:extLst>
          </p:cNvPr>
          <p:cNvSpPr/>
          <p:nvPr/>
        </p:nvSpPr>
        <p:spPr>
          <a:xfrm>
            <a:off x="333446" y="2352226"/>
            <a:ext cx="7617858" cy="1600148"/>
          </a:xfrm>
          <a:prstGeom prst="wedgeRoundRectCallout">
            <a:avLst>
              <a:gd name="adj1" fmla="val 56470"/>
              <a:gd name="adj2" fmla="val 45519"/>
              <a:gd name="adj3" fmla="val 16667"/>
            </a:avLst>
          </a:prstGeom>
          <a:ln/>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srgbClr val="333333"/>
              </a:solidFill>
              <a:effectLst/>
              <a:uLnTx/>
              <a:uFillTx/>
              <a:latin typeface="Segoe UI"/>
              <a:ea typeface="+mn-ea"/>
              <a:cs typeface="+mn-cs"/>
            </a:endParaRPr>
          </a:p>
        </p:txBody>
      </p:sp>
      <p:sp>
        <p:nvSpPr>
          <p:cNvPr id="2" name="Title 1"/>
          <p:cNvSpPr>
            <a:spLocks noGrp="1"/>
          </p:cNvSpPr>
          <p:nvPr>
            <p:ph type="title"/>
          </p:nvPr>
        </p:nvSpPr>
        <p:spPr>
          <a:xfrm>
            <a:off x="432093" y="361203"/>
            <a:ext cx="11426462" cy="603538"/>
          </a:xfrm>
        </p:spPr>
        <p:txBody>
          <a:bodyPr>
            <a:normAutofit fontScale="90000"/>
          </a:bodyPr>
          <a:lstStyle/>
          <a:p>
            <a:r>
              <a:rPr lang="en-US" dirty="0">
                <a:solidFill>
                  <a:schemeClr val="bg1">
                    <a:lumMod val="50000"/>
                  </a:schemeClr>
                </a:solidFill>
                <a:latin typeface="+mj-lt"/>
              </a:rPr>
              <a:t>Bots</a:t>
            </a:r>
          </a:p>
        </p:txBody>
      </p:sp>
      <p:sp>
        <p:nvSpPr>
          <p:cNvPr id="4" name="TextBox 3"/>
          <p:cNvSpPr txBox="1"/>
          <p:nvPr/>
        </p:nvSpPr>
        <p:spPr>
          <a:xfrm>
            <a:off x="333445" y="1054681"/>
            <a:ext cx="7617858" cy="5449147"/>
          </a:xfrm>
          <a:prstGeom prst="rect">
            <a:avLst/>
          </a:prstGeom>
          <a:noFill/>
        </p:spPr>
        <p:txBody>
          <a:bodyPr wrap="square" lIns="179285" tIns="143428" rIns="179285" bIns="143428" rtlCol="0">
            <a:spAutoFit/>
          </a:bodyPr>
          <a:lstStyle/>
          <a:p>
            <a:pPr marL="457200" marR="0" lvl="0" indent="-457200" algn="l" defTabSz="914400" rtl="0" eaLnBrk="1" fontAlgn="auto" latinLnBrk="0" hangingPunct="1">
              <a:lnSpc>
                <a:spcPct val="90000"/>
              </a:lnSpc>
              <a:spcBef>
                <a:spcPts val="0"/>
              </a:spcBef>
              <a:spcAft>
                <a:spcPts val="588"/>
              </a:spcAft>
              <a:buClrTx/>
              <a:buSzTx/>
              <a:buFontTx/>
              <a:buAutoNum type="arabicPeriod"/>
              <a:tabLst/>
              <a:defRPr/>
            </a:pPr>
            <a:r>
              <a:rPr kumimoji="0" lang="en-US" sz="2353" b="1" i="0" u="none" strike="noStrike" kern="1200" cap="none" spc="0" normalizeH="0" baseline="0" noProof="0" dirty="0">
                <a:ln>
                  <a:noFill/>
                </a:ln>
                <a:solidFill>
                  <a:srgbClr val="FFFFFF">
                    <a:lumMod val="75000"/>
                  </a:srgbClr>
                </a:solidFill>
                <a:effectLst/>
                <a:uLnTx/>
                <a:uFillTx/>
                <a:latin typeface="Segoe UI Light"/>
                <a:ea typeface="+mn-ea"/>
                <a:cs typeface="+mn-cs"/>
              </a:rPr>
              <a:t>What are bots?</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FFFFFF">
                    <a:lumMod val="75000"/>
                  </a:srgbClr>
                </a:solidFill>
                <a:effectLst/>
                <a:uLnTx/>
                <a:uFillTx/>
                <a:latin typeface="Segoe UI Light"/>
                <a:ea typeface="+mn-ea"/>
                <a:cs typeface="+mn-cs"/>
              </a:rPr>
              <a:t>What they are/aren’t</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FFFFFF">
                    <a:lumMod val="75000"/>
                  </a:srgbClr>
                </a:solidFill>
                <a:effectLst/>
                <a:uLnTx/>
                <a:uFillTx/>
                <a:latin typeface="Segoe UI Light"/>
                <a:ea typeface="+mn-ea"/>
                <a:cs typeface="+mn-cs"/>
              </a:rPr>
              <a:t>Why bots?</a:t>
            </a:r>
          </a:p>
          <a:p>
            <a:pPr marL="457200" marR="0" lvl="0" indent="-457200" algn="l" defTabSz="914400" rtl="0" eaLnBrk="1" fontAlgn="auto" latinLnBrk="0" hangingPunct="1">
              <a:lnSpc>
                <a:spcPct val="90000"/>
              </a:lnSpc>
              <a:spcBef>
                <a:spcPts val="0"/>
              </a:spcBef>
              <a:spcAft>
                <a:spcPts val="588"/>
              </a:spcAft>
              <a:buClrTx/>
              <a:buSzTx/>
              <a:buFontTx/>
              <a:buAutoNum type="arabicPeriod"/>
              <a:tabLst/>
              <a:defRPr/>
            </a:pPr>
            <a:r>
              <a:rPr kumimoji="0" lang="en-US" sz="2353" b="1" i="0" u="none" strike="noStrike" kern="1200" cap="none" spc="0" normalizeH="0" baseline="0" noProof="0" dirty="0">
                <a:ln>
                  <a:noFill/>
                </a:ln>
                <a:solidFill>
                  <a:srgbClr val="333333">
                    <a:lumMod val="60000"/>
                    <a:lumOff val="40000"/>
                  </a:srgbClr>
                </a:solidFill>
                <a:effectLst/>
                <a:uLnTx/>
                <a:uFillTx/>
                <a:latin typeface="Segoe UI Light"/>
                <a:ea typeface="+mn-ea"/>
                <a:cs typeface="+mn-cs"/>
              </a:rPr>
              <a:t>Examples of Bots</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333333">
                    <a:lumMod val="60000"/>
                    <a:lumOff val="40000"/>
                  </a:srgbClr>
                </a:solidFill>
                <a:effectLst/>
                <a:uLnTx/>
                <a:uFillTx/>
                <a:latin typeface="Segoe UI Light"/>
                <a:ea typeface="+mn-ea"/>
                <a:cs typeface="+mn-cs"/>
              </a:rPr>
              <a:t>Basic Bots</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333333">
                    <a:lumMod val="60000"/>
                    <a:lumOff val="40000"/>
                  </a:srgbClr>
                </a:solidFill>
                <a:effectLst/>
                <a:uLnTx/>
                <a:uFillTx/>
                <a:latin typeface="Segoe UI Light"/>
                <a:ea typeface="+mn-ea"/>
                <a:cs typeface="+mn-cs"/>
              </a:rPr>
              <a:t>Question and Answer bots with </a:t>
            </a:r>
            <a:r>
              <a:rPr kumimoji="0" lang="en-US" sz="2353" b="0" i="0" u="none" strike="noStrike" kern="1200" cap="none" spc="0" normalizeH="0" baseline="0" noProof="0" dirty="0" err="1">
                <a:ln>
                  <a:noFill/>
                </a:ln>
                <a:solidFill>
                  <a:srgbClr val="333333">
                    <a:lumMod val="60000"/>
                    <a:lumOff val="40000"/>
                  </a:srgbClr>
                </a:solidFill>
                <a:effectLst/>
                <a:uLnTx/>
                <a:uFillTx/>
                <a:latin typeface="Segoe UI Light"/>
                <a:ea typeface="+mn-ea"/>
                <a:cs typeface="+mn-cs"/>
              </a:rPr>
              <a:t>QNAMaker</a:t>
            </a:r>
            <a:endParaRPr kumimoji="0" lang="en-US" sz="2353" b="0" i="0" u="none" strike="noStrike" kern="1200" cap="none" spc="0" normalizeH="0" baseline="0" noProof="0" dirty="0">
              <a:ln>
                <a:noFill/>
              </a:ln>
              <a:solidFill>
                <a:srgbClr val="333333">
                  <a:lumMod val="60000"/>
                  <a:lumOff val="40000"/>
                </a:srgbClr>
              </a:solidFill>
              <a:effectLst/>
              <a:uLnTx/>
              <a:uFillTx/>
              <a:latin typeface="Segoe UI Light"/>
              <a:ea typeface="+mn-ea"/>
              <a:cs typeface="+mn-cs"/>
            </a:endParaRP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333333">
                    <a:lumMod val="60000"/>
                    <a:lumOff val="40000"/>
                  </a:srgbClr>
                </a:solidFill>
                <a:effectLst/>
                <a:uLnTx/>
                <a:uFillTx/>
                <a:latin typeface="Segoe UI Light"/>
                <a:ea typeface="+mn-ea"/>
                <a:cs typeface="+mn-cs"/>
              </a:rPr>
              <a:t>Advanced Bots</a:t>
            </a:r>
          </a:p>
          <a:p>
            <a:pPr marL="457200" marR="0" lvl="0" indent="-457200" algn="l" defTabSz="914400" rtl="0" eaLnBrk="1" fontAlgn="auto" latinLnBrk="0" hangingPunct="1">
              <a:lnSpc>
                <a:spcPct val="90000"/>
              </a:lnSpc>
              <a:spcBef>
                <a:spcPts val="0"/>
              </a:spcBef>
              <a:spcAft>
                <a:spcPts val="588"/>
              </a:spcAft>
              <a:buClrTx/>
              <a:buSzTx/>
              <a:buFontTx/>
              <a:buAutoNum type="arabicPeriod"/>
              <a:tabLst/>
              <a:defRPr/>
            </a:pPr>
            <a:r>
              <a:rPr kumimoji="0" lang="en-US" sz="2353" b="1" i="0" u="none" strike="noStrike" kern="1200" cap="none" spc="0" normalizeH="0" baseline="0" noProof="0" dirty="0">
                <a:ln>
                  <a:noFill/>
                </a:ln>
                <a:solidFill>
                  <a:srgbClr val="FFFFFF">
                    <a:lumMod val="75000"/>
                  </a:srgbClr>
                </a:solidFill>
                <a:effectLst/>
                <a:uLnTx/>
                <a:uFillTx/>
                <a:latin typeface="Segoe UI Light"/>
                <a:ea typeface="+mn-ea"/>
                <a:cs typeface="+mn-cs"/>
              </a:rPr>
              <a:t>How to Build bots</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FFFFFF">
                    <a:lumMod val="75000"/>
                  </a:srgbClr>
                </a:solidFill>
                <a:effectLst/>
                <a:uLnTx/>
                <a:uFillTx/>
                <a:latin typeface="Segoe UI Light"/>
                <a:ea typeface="+mn-ea"/>
                <a:cs typeface="+mn-cs"/>
              </a:rPr>
              <a:t>How they work</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FFFFFF">
                    <a:lumMod val="75000"/>
                  </a:srgbClr>
                </a:solidFill>
                <a:effectLst/>
                <a:uLnTx/>
                <a:uFillTx/>
                <a:latin typeface="Segoe UI Light"/>
                <a:ea typeface="+mn-ea"/>
                <a:cs typeface="+mn-cs"/>
              </a:rPr>
              <a:t>Bot Framework (Bot Service, Bot Builder SDK) </a:t>
            </a:r>
          </a:p>
          <a:p>
            <a:pPr marL="914400" marR="0" lvl="1" indent="-457200" algn="l" defTabSz="914400" rtl="0" eaLnBrk="1" fontAlgn="auto" latinLnBrk="0" hangingPunct="1">
              <a:lnSpc>
                <a:spcPct val="90000"/>
              </a:lnSpc>
              <a:spcBef>
                <a:spcPts val="0"/>
              </a:spcBef>
              <a:spcAft>
                <a:spcPts val="588"/>
              </a:spcAft>
              <a:buClrTx/>
              <a:buSzTx/>
              <a:buFont typeface="Segoe UI Light" panose="020B0502040204020203" pitchFamily="34" charset="0"/>
              <a:buChar char="›"/>
              <a:tabLst/>
              <a:defRPr/>
            </a:pPr>
            <a:r>
              <a:rPr kumimoji="0" lang="en-US" sz="2353" b="0" i="0" u="none" strike="noStrike" kern="1200" cap="none" spc="0" normalizeH="0" baseline="0" noProof="0" dirty="0">
                <a:ln>
                  <a:noFill/>
                </a:ln>
                <a:solidFill>
                  <a:srgbClr val="FFFFFF">
                    <a:lumMod val="75000"/>
                  </a:srgbClr>
                </a:solidFill>
                <a:effectLst/>
                <a:uLnTx/>
                <a:uFillTx/>
                <a:latin typeface="Segoe UI Light"/>
                <a:ea typeface="+mn-ea"/>
                <a:cs typeface="+mn-cs"/>
              </a:rPr>
              <a:t>Lets build a bot!</a:t>
            </a:r>
          </a:p>
          <a:p>
            <a:pPr marL="0" marR="0" lvl="0" indent="0" algn="l" defTabSz="914400" rtl="0" eaLnBrk="1" fontAlgn="auto" latinLnBrk="0" hangingPunct="1">
              <a:lnSpc>
                <a:spcPct val="90000"/>
              </a:lnSpc>
              <a:spcBef>
                <a:spcPts val="0"/>
              </a:spcBef>
              <a:spcAft>
                <a:spcPts val="588"/>
              </a:spcAft>
              <a:buClrTx/>
              <a:buSzTx/>
              <a:buFontTx/>
              <a:buNone/>
              <a:tabLst/>
              <a:defRPr/>
            </a:pPr>
            <a:endParaRPr kumimoji="0" lang="en-US" sz="2353" b="0" i="0" u="none" strike="noStrike" kern="1200" cap="none" spc="0" normalizeH="0" baseline="0" noProof="0" dirty="0">
              <a:ln>
                <a:noFill/>
              </a:ln>
              <a:solidFill>
                <a:srgbClr val="FFFFFF">
                  <a:lumMod val="50000"/>
                </a:srgbClr>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588"/>
              </a:spcAft>
              <a:buClrTx/>
              <a:buSzTx/>
              <a:buFontTx/>
              <a:buNone/>
              <a:tabLst/>
              <a:defRPr/>
            </a:pPr>
            <a:endParaRPr kumimoji="0" lang="en-US" sz="2353" b="0" i="0" u="none" strike="noStrike" kern="1200" cap="none" spc="0" normalizeH="0" baseline="0" noProof="0" dirty="0">
              <a:ln>
                <a:noFill/>
              </a:ln>
              <a:solidFill>
                <a:srgbClr val="FFFFFF">
                  <a:lumMod val="50000"/>
                </a:srgbClr>
              </a:solidFill>
              <a:effectLst/>
              <a:uLnTx/>
              <a:uFillTx/>
              <a:latin typeface="Segoe UI Light"/>
              <a:ea typeface="+mn-ea"/>
              <a:cs typeface="+mn-cs"/>
            </a:endParaRPr>
          </a:p>
        </p:txBody>
      </p:sp>
      <p:pic>
        <p:nvPicPr>
          <p:cNvPr id="10" name="Picture 4" descr="Image result for artificial intelligence">
            <a:extLst>
              <a:ext uri="{FF2B5EF4-FFF2-40B4-BE49-F238E27FC236}">
                <a16:creationId xmlns:a16="http://schemas.microsoft.com/office/drawing/2014/main" id="{BEFEC511-C549-477D-BB13-43040AB878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8898559" y="3753352"/>
            <a:ext cx="3293441" cy="31046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88513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294" kern="0" dirty="0">
                <a:solidFill>
                  <a:srgbClr val="0078D7"/>
                </a:solidFill>
                <a:latin typeface="Segoe UI Light"/>
                <a:cs typeface="+mn-cs"/>
              </a:rPr>
              <a:t>Examples of Bots</a:t>
            </a:r>
          </a:p>
        </p:txBody>
      </p:sp>
      <p:grpSp>
        <p:nvGrpSpPr>
          <p:cNvPr id="73" name="Group 72">
            <a:extLst>
              <a:ext uri="{FF2B5EF4-FFF2-40B4-BE49-F238E27FC236}">
                <a16:creationId xmlns:a16="http://schemas.microsoft.com/office/drawing/2014/main" id="{3A29296E-56D0-4DDE-BE9C-A0AA732615DD}"/>
              </a:ext>
            </a:extLst>
          </p:cNvPr>
          <p:cNvGrpSpPr/>
          <p:nvPr/>
        </p:nvGrpSpPr>
        <p:grpSpPr>
          <a:xfrm>
            <a:off x="526517" y="1627600"/>
            <a:ext cx="11138046" cy="4291455"/>
            <a:chOff x="526517" y="1627600"/>
            <a:chExt cx="11138046" cy="4291455"/>
          </a:xfrm>
        </p:grpSpPr>
        <p:sp>
          <p:nvSpPr>
            <p:cNvPr id="46" name="TextBox 45">
              <a:extLst>
                <a:ext uri="{FF2B5EF4-FFF2-40B4-BE49-F238E27FC236}">
                  <a16:creationId xmlns:a16="http://schemas.microsoft.com/office/drawing/2014/main" id="{1E16A9C4-6EED-4E16-8D61-504577F7DD99}"/>
                </a:ext>
              </a:extLst>
            </p:cNvPr>
            <p:cNvSpPr txBox="1"/>
            <p:nvPr/>
          </p:nvSpPr>
          <p:spPr>
            <a:xfrm>
              <a:off x="4355882" y="1629334"/>
              <a:ext cx="3490676" cy="717599"/>
            </a:xfrm>
            <a:prstGeom prst="rect">
              <a:avLst/>
            </a:prstGeom>
            <a:solidFill>
              <a:srgbClr val="0070C0"/>
            </a:solidFill>
          </p:spPr>
          <p:txBody>
            <a:bodyPr wrap="square" rtlCol="0">
              <a:no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961" b="1" i="0" u="none" strike="noStrike" kern="0" cap="none" spc="0" normalizeH="0" baseline="0" noProof="0" dirty="0">
                  <a:ln>
                    <a:noFill/>
                  </a:ln>
                  <a:solidFill>
                    <a:srgbClr val="FFFFFF"/>
                  </a:solidFill>
                  <a:effectLst/>
                  <a:uLnTx/>
                  <a:uFillTx/>
                  <a:latin typeface="Segoe UI"/>
                  <a:ea typeface="+mn-ea"/>
                  <a:cs typeface="+mn-cs"/>
                </a:rPr>
                <a:t>Simple Customer Bots</a:t>
              </a: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371" b="0" i="0" u="none" strike="noStrike" kern="0" cap="none" spc="0" normalizeH="0" baseline="0" noProof="0" dirty="0">
                  <a:ln>
                    <a:noFill/>
                  </a:ln>
                  <a:solidFill>
                    <a:srgbClr val="FFFFFF"/>
                  </a:solidFill>
                  <a:effectLst/>
                  <a:uLnTx/>
                  <a:uFillTx/>
                  <a:latin typeface="Segoe UI"/>
                  <a:ea typeface="+mn-ea"/>
                  <a:cs typeface="+mn-cs"/>
                </a:rPr>
                <a:t>Unauthenticated Services</a:t>
              </a:r>
            </a:p>
          </p:txBody>
        </p:sp>
        <p:sp>
          <p:nvSpPr>
            <p:cNvPr id="47" name="TextBox 46">
              <a:extLst>
                <a:ext uri="{FF2B5EF4-FFF2-40B4-BE49-F238E27FC236}">
                  <a16:creationId xmlns:a16="http://schemas.microsoft.com/office/drawing/2014/main" id="{B72AEFC8-21F8-41F2-AC4C-537795987C4A}"/>
                </a:ext>
              </a:extLst>
            </p:cNvPr>
            <p:cNvSpPr txBox="1"/>
            <p:nvPr/>
          </p:nvSpPr>
          <p:spPr>
            <a:xfrm>
              <a:off x="8172445" y="1627600"/>
              <a:ext cx="3492118" cy="717599"/>
            </a:xfrm>
            <a:prstGeom prst="rect">
              <a:avLst/>
            </a:prstGeom>
            <a:solidFill>
              <a:srgbClr val="0070C0"/>
            </a:solidFill>
          </p:spPr>
          <p:txBody>
            <a:bodyPr wrap="none" rtlCol="0">
              <a:no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961" b="1" i="0" u="none" strike="noStrike" kern="0" cap="none" spc="0" normalizeH="0" baseline="0" noProof="0">
                  <a:ln>
                    <a:noFill/>
                  </a:ln>
                  <a:solidFill>
                    <a:srgbClr val="FFFFFF"/>
                  </a:solidFill>
                  <a:effectLst/>
                  <a:uLnTx/>
                  <a:uFillTx/>
                  <a:latin typeface="Segoe UI"/>
                  <a:ea typeface="+mn-ea"/>
                  <a:cs typeface="+mn-cs"/>
                </a:rPr>
                <a:t>Advanced Bots</a:t>
              </a: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567" b="0" i="0" u="none" strike="noStrike" kern="0" cap="none" spc="0" normalizeH="0" baseline="0" noProof="0">
                  <a:ln>
                    <a:noFill/>
                  </a:ln>
                  <a:solidFill>
                    <a:srgbClr val="FFFFFF"/>
                  </a:solidFill>
                  <a:effectLst/>
                  <a:uLnTx/>
                  <a:uFillTx/>
                  <a:latin typeface="Segoe UI"/>
                  <a:ea typeface="+mn-ea"/>
                  <a:cs typeface="+mn-cs"/>
                </a:rPr>
                <a:t>Authenticated Services</a:t>
              </a:r>
            </a:p>
          </p:txBody>
        </p:sp>
        <p:sp>
          <p:nvSpPr>
            <p:cNvPr id="48" name="TextBox 47">
              <a:extLst>
                <a:ext uri="{FF2B5EF4-FFF2-40B4-BE49-F238E27FC236}">
                  <a16:creationId xmlns:a16="http://schemas.microsoft.com/office/drawing/2014/main" id="{78947B2E-49D9-4BAF-B680-9572A94A041C}"/>
                </a:ext>
              </a:extLst>
            </p:cNvPr>
            <p:cNvSpPr txBox="1"/>
            <p:nvPr/>
          </p:nvSpPr>
          <p:spPr>
            <a:xfrm>
              <a:off x="537877" y="1628037"/>
              <a:ext cx="3492118" cy="717599"/>
            </a:xfrm>
            <a:prstGeom prst="rect">
              <a:avLst/>
            </a:prstGeom>
            <a:solidFill>
              <a:srgbClr val="0070C0"/>
            </a:solidFill>
          </p:spPr>
          <p:txBody>
            <a:bodyPr wrap="none" lIns="0" rIns="0" rtlCol="0">
              <a:no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961" b="1" i="0" u="none" strike="noStrike" kern="0" cap="none" spc="0" normalizeH="0" baseline="0" noProof="0" dirty="0">
                  <a:ln>
                    <a:noFill/>
                  </a:ln>
                  <a:solidFill>
                    <a:srgbClr val="FFFFFF"/>
                  </a:solidFill>
                  <a:effectLst/>
                  <a:uLnTx/>
                  <a:uFillTx/>
                  <a:latin typeface="Segoe UI"/>
                  <a:ea typeface="+mn-ea"/>
                  <a:cs typeface="+mn-cs"/>
                </a:rPr>
                <a:t>Internal Bots</a:t>
              </a: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567" b="0" i="0" u="none" strike="noStrike" kern="0" cap="none" spc="0" normalizeH="0" baseline="0" noProof="0" dirty="0">
                  <a:ln>
                    <a:noFill/>
                  </a:ln>
                  <a:solidFill>
                    <a:srgbClr val="FFFFFF"/>
                  </a:solidFill>
                  <a:effectLst/>
                  <a:uLnTx/>
                  <a:uFillTx/>
                  <a:latin typeface="Segoe UI"/>
                  <a:ea typeface="+mn-ea"/>
                  <a:cs typeface="+mn-cs"/>
                </a:rPr>
                <a:t>Experiment and Learn</a:t>
              </a:r>
            </a:p>
          </p:txBody>
        </p:sp>
        <p:sp>
          <p:nvSpPr>
            <p:cNvPr id="5" name="Rectangle 4">
              <a:extLst>
                <a:ext uri="{FF2B5EF4-FFF2-40B4-BE49-F238E27FC236}">
                  <a16:creationId xmlns:a16="http://schemas.microsoft.com/office/drawing/2014/main" id="{EDCED9D8-12F5-4DF1-94D9-45551B3740DF}"/>
                </a:ext>
              </a:extLst>
            </p:cNvPr>
            <p:cNvSpPr/>
            <p:nvPr/>
          </p:nvSpPr>
          <p:spPr>
            <a:xfrm>
              <a:off x="4354440" y="2443737"/>
              <a:ext cx="3490675" cy="110412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1724"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765" b="1" i="0" u="none" strike="noStrike" kern="0" cap="none" spc="0" normalizeH="0" baseline="0" noProof="0" dirty="0">
                  <a:ln>
                    <a:noFill/>
                  </a:ln>
                  <a:solidFill>
                    <a:srgbClr val="505050"/>
                  </a:solidFill>
                  <a:effectLst/>
                  <a:uLnTx/>
                  <a:uFillTx/>
                  <a:latin typeface="Calibri Light" panose="020F0302020204030204"/>
                  <a:ea typeface="+mn-ea"/>
                  <a:cs typeface="+mn-cs"/>
                </a:rPr>
                <a:t>General Enquiries</a:t>
              </a: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371" b="0" i="0" u="none" strike="noStrike" kern="0" cap="none" spc="0" normalizeH="0" baseline="0" noProof="0" dirty="0">
                  <a:ln>
                    <a:noFill/>
                  </a:ln>
                  <a:solidFill>
                    <a:srgbClr val="505050"/>
                  </a:solidFill>
                  <a:effectLst/>
                  <a:uLnTx/>
                  <a:uFillTx/>
                  <a:latin typeface="Calibri Light" panose="020F0302020204030204"/>
                  <a:ea typeface="+mn-ea"/>
                  <a:cs typeface="+mn-cs"/>
                </a:rPr>
                <a:t>Handle basic user enquiries traditionally hidden in FAQs.  </a:t>
              </a:r>
              <a:endParaRPr kumimoji="0" lang="en-GB" sz="1765" b="0" i="0" u="none" strike="noStrike" kern="0" cap="none" spc="0" normalizeH="0" baseline="0" noProof="0" dirty="0">
                <a:ln>
                  <a:noFill/>
                </a:ln>
                <a:solidFill>
                  <a:srgbClr val="505050"/>
                </a:solidFill>
                <a:effectLst/>
                <a:uLnTx/>
                <a:uFillTx/>
                <a:latin typeface="Calibri Light" panose="020F0302020204030204"/>
                <a:ea typeface="+mn-ea"/>
                <a:cs typeface="+mn-cs"/>
              </a:endParaRPr>
            </a:p>
          </p:txBody>
        </p:sp>
        <p:sp>
          <p:nvSpPr>
            <p:cNvPr id="12" name="Rectangle 11">
              <a:extLst>
                <a:ext uri="{FF2B5EF4-FFF2-40B4-BE49-F238E27FC236}">
                  <a16:creationId xmlns:a16="http://schemas.microsoft.com/office/drawing/2014/main" id="{3BA84180-39B3-44E3-97DA-B341F06589C2}"/>
                </a:ext>
              </a:extLst>
            </p:cNvPr>
            <p:cNvSpPr/>
            <p:nvPr/>
          </p:nvSpPr>
          <p:spPr>
            <a:xfrm>
              <a:off x="4354438" y="4814931"/>
              <a:ext cx="3490675" cy="110412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1724"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765" b="1" i="0" u="none" strike="noStrike" kern="0" cap="none" spc="0" normalizeH="0" baseline="0" noProof="0" dirty="0">
                  <a:ln>
                    <a:noFill/>
                  </a:ln>
                  <a:solidFill>
                    <a:srgbClr val="505050"/>
                  </a:solidFill>
                  <a:effectLst/>
                  <a:uLnTx/>
                  <a:uFillTx/>
                  <a:latin typeface="Calibri Light" panose="020F0302020204030204"/>
                  <a:ea typeface="+mn-ea"/>
                  <a:cs typeface="+mn-cs"/>
                </a:rPr>
                <a:t>Complex Enquiries</a:t>
              </a: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371" b="0" i="0" u="none" strike="noStrike" kern="0" cap="none" spc="0" normalizeH="0" baseline="0" noProof="0" dirty="0">
                  <a:ln>
                    <a:noFill/>
                  </a:ln>
                  <a:solidFill>
                    <a:srgbClr val="505050"/>
                  </a:solidFill>
                  <a:effectLst/>
                  <a:uLnTx/>
                  <a:uFillTx/>
                  <a:latin typeface="Calibri Light" panose="020F0302020204030204"/>
                  <a:ea typeface="+mn-ea"/>
                  <a:cs typeface="+mn-cs"/>
                </a:rPr>
                <a:t>For requests that a Bot cannot complete hand off to a human agent.</a:t>
              </a:r>
            </a:p>
          </p:txBody>
        </p:sp>
        <p:sp>
          <p:nvSpPr>
            <p:cNvPr id="19" name="Rectangle 18">
              <a:extLst>
                <a:ext uri="{FF2B5EF4-FFF2-40B4-BE49-F238E27FC236}">
                  <a16:creationId xmlns:a16="http://schemas.microsoft.com/office/drawing/2014/main" id="{E5050304-0C1F-4075-B182-100B6CC7D2F4}"/>
                </a:ext>
              </a:extLst>
            </p:cNvPr>
            <p:cNvSpPr/>
            <p:nvPr/>
          </p:nvSpPr>
          <p:spPr>
            <a:xfrm>
              <a:off x="4354439" y="3629336"/>
              <a:ext cx="3490675" cy="110412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1724"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765" b="1" i="0" u="none" strike="noStrike" kern="0" cap="none" spc="0" normalizeH="0" baseline="0" noProof="0" dirty="0">
                  <a:ln>
                    <a:noFill/>
                  </a:ln>
                  <a:solidFill>
                    <a:srgbClr val="505050"/>
                  </a:solidFill>
                  <a:effectLst/>
                  <a:uLnTx/>
                  <a:uFillTx/>
                  <a:latin typeface="Calibri Light" panose="020F0302020204030204"/>
                  <a:ea typeface="+mn-ea"/>
                  <a:cs typeface="+mn-cs"/>
                </a:rPr>
                <a:t>Appointment Booking</a:t>
              </a: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371" b="0" i="0" u="none" strike="noStrike" kern="0" cap="none" spc="0" normalizeH="0" baseline="0" noProof="0" dirty="0">
                  <a:ln>
                    <a:noFill/>
                  </a:ln>
                  <a:solidFill>
                    <a:srgbClr val="505050"/>
                  </a:solidFill>
                  <a:effectLst/>
                  <a:uLnTx/>
                  <a:uFillTx/>
                  <a:latin typeface="Calibri Light" panose="020F0302020204030204"/>
                  <a:ea typeface="+mn-ea"/>
                  <a:cs typeface="+mn-cs"/>
                </a:rPr>
                <a:t>Handle simple “anonymous” tasks via chat (i.e., booking an appointment)</a:t>
              </a:r>
            </a:p>
          </p:txBody>
        </p:sp>
        <p:sp>
          <p:nvSpPr>
            <p:cNvPr id="26" name="Rectangle 25">
              <a:extLst>
                <a:ext uri="{FF2B5EF4-FFF2-40B4-BE49-F238E27FC236}">
                  <a16:creationId xmlns:a16="http://schemas.microsoft.com/office/drawing/2014/main" id="{FA56402B-7876-41C7-9570-EDCCF0DA9424}"/>
                </a:ext>
              </a:extLst>
            </p:cNvPr>
            <p:cNvSpPr/>
            <p:nvPr/>
          </p:nvSpPr>
          <p:spPr>
            <a:xfrm>
              <a:off x="8172445" y="2448242"/>
              <a:ext cx="3490675" cy="110412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765" b="1" i="0" u="none" strike="noStrike" kern="0" cap="none" spc="0" normalizeH="0" baseline="0" noProof="0">
                  <a:ln>
                    <a:noFill/>
                  </a:ln>
                  <a:solidFill>
                    <a:srgbClr val="505050"/>
                  </a:solidFill>
                  <a:effectLst/>
                  <a:uLnTx/>
                  <a:uFillTx/>
                  <a:latin typeface="Calibri Light" panose="020F0302020204030204"/>
                  <a:ea typeface="+mn-ea"/>
                  <a:cs typeface="+mn-cs"/>
                </a:rPr>
                <a:t>Account Enquiry</a:t>
              </a: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371" b="0" i="0" u="none" strike="noStrike" kern="0" cap="none" spc="0" normalizeH="0" baseline="0" noProof="0">
                  <a:ln>
                    <a:noFill/>
                  </a:ln>
                  <a:solidFill>
                    <a:srgbClr val="505050"/>
                  </a:solidFill>
                  <a:effectLst/>
                  <a:uLnTx/>
                  <a:uFillTx/>
                  <a:latin typeface="Calibri Light" panose="020F0302020204030204"/>
                  <a:ea typeface="+mn-ea"/>
                  <a:cs typeface="+mn-cs"/>
                </a:rPr>
                <a:t>Handle enquiries that require identification of the customer</a:t>
              </a: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371" b="0" i="0" u="none" strike="noStrike" kern="0" cap="none" spc="0" normalizeH="0" baseline="0" noProof="0">
                  <a:ln>
                    <a:noFill/>
                  </a:ln>
                  <a:solidFill>
                    <a:srgbClr val="505050"/>
                  </a:solidFill>
                  <a:effectLst/>
                  <a:uLnTx/>
                  <a:uFillTx/>
                  <a:latin typeface="Calibri Light" panose="020F0302020204030204"/>
                  <a:ea typeface="+mn-ea"/>
                  <a:cs typeface="+mn-cs"/>
                </a:rPr>
                <a:t>(i.e., account balance enquiry) </a:t>
              </a:r>
            </a:p>
          </p:txBody>
        </p:sp>
        <p:sp>
          <p:nvSpPr>
            <p:cNvPr id="33" name="Rectangle 32">
              <a:extLst>
                <a:ext uri="{FF2B5EF4-FFF2-40B4-BE49-F238E27FC236}">
                  <a16:creationId xmlns:a16="http://schemas.microsoft.com/office/drawing/2014/main" id="{BD25C000-85A3-4BF8-86F9-32279DE72FB1}"/>
                </a:ext>
              </a:extLst>
            </p:cNvPr>
            <p:cNvSpPr/>
            <p:nvPr/>
          </p:nvSpPr>
          <p:spPr>
            <a:xfrm>
              <a:off x="8172445" y="3629336"/>
              <a:ext cx="3490675" cy="110412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1724"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765" b="1" i="0" u="none" strike="noStrike" kern="0" cap="none" spc="0" normalizeH="0" baseline="0" noProof="0">
                  <a:ln>
                    <a:noFill/>
                  </a:ln>
                  <a:solidFill>
                    <a:srgbClr val="505050"/>
                  </a:solidFill>
                  <a:effectLst/>
                  <a:uLnTx/>
                  <a:uFillTx/>
                  <a:latin typeface="Calibri Light" panose="020F0302020204030204"/>
                  <a:ea typeface="+mn-ea"/>
                  <a:cs typeface="+mn-cs"/>
                </a:rPr>
                <a:t>Make Payment</a:t>
              </a: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371" b="0" i="0" u="none" strike="noStrike" kern="0" cap="none" spc="0" normalizeH="0" baseline="0" noProof="0">
                  <a:ln>
                    <a:noFill/>
                  </a:ln>
                  <a:solidFill>
                    <a:srgbClr val="505050"/>
                  </a:solidFill>
                  <a:effectLst/>
                  <a:uLnTx/>
                  <a:uFillTx/>
                  <a:latin typeface="Calibri Light" panose="020F0302020204030204"/>
                  <a:ea typeface="+mn-ea"/>
                  <a:cs typeface="+mn-cs"/>
                </a:rPr>
                <a:t>Perform actions that require a user to be authenticated and authorized, e.g. make payment to predefined payee.</a:t>
              </a:r>
            </a:p>
          </p:txBody>
        </p:sp>
        <p:sp>
          <p:nvSpPr>
            <p:cNvPr id="40" name="Rectangle 39">
              <a:extLst>
                <a:ext uri="{FF2B5EF4-FFF2-40B4-BE49-F238E27FC236}">
                  <a16:creationId xmlns:a16="http://schemas.microsoft.com/office/drawing/2014/main" id="{50616982-01A4-4B80-8E74-EE338E15302D}"/>
                </a:ext>
              </a:extLst>
            </p:cNvPr>
            <p:cNvSpPr/>
            <p:nvPr/>
          </p:nvSpPr>
          <p:spPr>
            <a:xfrm>
              <a:off x="526518" y="2443737"/>
              <a:ext cx="3490675" cy="110412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1724"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765" b="1" i="0" u="none" strike="noStrike" kern="0" cap="none" spc="0" normalizeH="0" baseline="0" noProof="0" dirty="0">
                  <a:ln>
                    <a:noFill/>
                  </a:ln>
                  <a:solidFill>
                    <a:srgbClr val="505050"/>
                  </a:solidFill>
                  <a:effectLst/>
                  <a:uLnTx/>
                  <a:uFillTx/>
                  <a:latin typeface="Calibri Light" panose="020F0302020204030204"/>
                  <a:ea typeface="+mn-ea"/>
                  <a:cs typeface="+mn-cs"/>
                </a:rPr>
                <a:t>Internal Knowledge</a:t>
              </a: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371" b="0" i="0" u="none" strike="noStrike" kern="0" cap="none" spc="0" normalizeH="0" baseline="0" noProof="0" dirty="0">
                  <a:ln>
                    <a:noFill/>
                  </a:ln>
                  <a:solidFill>
                    <a:srgbClr val="505050"/>
                  </a:solidFill>
                  <a:effectLst/>
                  <a:uLnTx/>
                  <a:uFillTx/>
                  <a:latin typeface="Calibri Light" panose="020F0302020204030204"/>
                  <a:ea typeface="+mn-ea"/>
                  <a:cs typeface="+mn-cs"/>
                </a:rPr>
                <a:t>Take existing FAQs and empower students/staff to provide self-serve knowledge via Bot.</a:t>
              </a:r>
            </a:p>
          </p:txBody>
        </p:sp>
        <p:sp>
          <p:nvSpPr>
            <p:cNvPr id="57" name="Rectangle 56">
              <a:extLst>
                <a:ext uri="{FF2B5EF4-FFF2-40B4-BE49-F238E27FC236}">
                  <a16:creationId xmlns:a16="http://schemas.microsoft.com/office/drawing/2014/main" id="{844C2AE3-0845-44AE-8D78-73276885588B}"/>
                </a:ext>
              </a:extLst>
            </p:cNvPr>
            <p:cNvSpPr/>
            <p:nvPr/>
          </p:nvSpPr>
          <p:spPr>
            <a:xfrm>
              <a:off x="526518" y="3604586"/>
              <a:ext cx="3490675" cy="110412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1724"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765" b="1" i="0" u="none" strike="noStrike" kern="0" cap="none" spc="0" normalizeH="0" baseline="0" noProof="0" dirty="0">
                  <a:ln>
                    <a:noFill/>
                  </a:ln>
                  <a:solidFill>
                    <a:srgbClr val="505050"/>
                  </a:solidFill>
                  <a:effectLst/>
                  <a:uLnTx/>
                  <a:uFillTx/>
                  <a:latin typeface="Calibri Light" panose="020F0302020204030204"/>
                  <a:ea typeface="+mn-ea"/>
                  <a:cs typeface="+mn-cs"/>
                </a:rPr>
                <a:t>IT/Student Helpdesk</a:t>
              </a: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371" b="0" i="0" u="none" strike="noStrike" kern="0" cap="none" spc="0" normalizeH="0" baseline="0" noProof="0" dirty="0">
                  <a:ln>
                    <a:noFill/>
                  </a:ln>
                  <a:solidFill>
                    <a:srgbClr val="505050"/>
                  </a:solidFill>
                  <a:effectLst/>
                  <a:uLnTx/>
                  <a:uFillTx/>
                  <a:latin typeface="Calibri Light" panose="020F0302020204030204"/>
                  <a:ea typeface="+mn-ea"/>
                  <a:cs typeface="+mn-cs"/>
                </a:rPr>
                <a:t>Report an IT problem and check the status.  Bot can provide self-help and escalation to engineer if required.</a:t>
              </a:r>
            </a:p>
          </p:txBody>
        </p:sp>
        <p:sp>
          <p:nvSpPr>
            <p:cNvPr id="64" name="Rectangle 63">
              <a:extLst>
                <a:ext uri="{FF2B5EF4-FFF2-40B4-BE49-F238E27FC236}">
                  <a16:creationId xmlns:a16="http://schemas.microsoft.com/office/drawing/2014/main" id="{EEE2FB24-E318-4B55-8CDD-C4A4B2152D34}"/>
                </a:ext>
              </a:extLst>
            </p:cNvPr>
            <p:cNvSpPr/>
            <p:nvPr/>
          </p:nvSpPr>
          <p:spPr>
            <a:xfrm>
              <a:off x="8172444" y="4801462"/>
              <a:ext cx="3490675" cy="110412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1724"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765" b="1" i="0" u="none" strike="noStrike" kern="0" cap="none" spc="0" normalizeH="0" baseline="0" noProof="0">
                  <a:ln>
                    <a:noFill/>
                  </a:ln>
                  <a:solidFill>
                    <a:srgbClr val="505050"/>
                  </a:solidFill>
                  <a:effectLst/>
                  <a:uLnTx/>
                  <a:uFillTx/>
                  <a:latin typeface="Calibri Light" panose="020F0302020204030204"/>
                  <a:ea typeface="+mn-ea"/>
                  <a:cs typeface="+mn-cs"/>
                </a:rPr>
                <a:t>Retail-bot</a:t>
              </a: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371" b="0" i="0" u="none" strike="noStrike" kern="0" cap="none" spc="0" normalizeH="0" baseline="0" noProof="0">
                  <a:ln>
                    <a:noFill/>
                  </a:ln>
                  <a:solidFill>
                    <a:srgbClr val="505050"/>
                  </a:solidFill>
                  <a:effectLst/>
                  <a:uLnTx/>
                  <a:uFillTx/>
                  <a:latin typeface="Calibri Light" panose="020F0302020204030204"/>
                  <a:ea typeface="+mn-ea"/>
                  <a:cs typeface="+mn-cs"/>
                </a:rPr>
                <a:t> Send a customer with a new device to a stall to help them set up their services.</a:t>
              </a:r>
            </a:p>
          </p:txBody>
        </p:sp>
        <p:sp>
          <p:nvSpPr>
            <p:cNvPr id="74" name="Rectangle 73">
              <a:extLst>
                <a:ext uri="{FF2B5EF4-FFF2-40B4-BE49-F238E27FC236}">
                  <a16:creationId xmlns:a16="http://schemas.microsoft.com/office/drawing/2014/main" id="{2DC475D1-4445-4748-9F92-208A0EBCD535}"/>
                </a:ext>
              </a:extLst>
            </p:cNvPr>
            <p:cNvSpPr/>
            <p:nvPr/>
          </p:nvSpPr>
          <p:spPr>
            <a:xfrm>
              <a:off x="526517" y="4801462"/>
              <a:ext cx="3490675" cy="110412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1724"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GB" sz="1765" b="1" i="0" u="none" strike="noStrike" kern="0" cap="none" spc="0" normalizeH="0" baseline="0" noProof="0" dirty="0">
                  <a:ln>
                    <a:noFill/>
                  </a:ln>
                  <a:solidFill>
                    <a:srgbClr val="505050"/>
                  </a:solidFill>
                  <a:effectLst/>
                  <a:uLnTx/>
                  <a:uFillTx/>
                  <a:latin typeface="Calibri Light" panose="020F0302020204030204"/>
                  <a:ea typeface="+mn-ea"/>
                  <a:cs typeface="+mn-cs"/>
                </a:rPr>
                <a:t>Smart Document Agent</a:t>
              </a: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371" b="0" i="0" u="none" strike="noStrike" kern="0" cap="none" spc="0" normalizeH="0" baseline="0" noProof="0" dirty="0">
                  <a:ln>
                    <a:noFill/>
                  </a:ln>
                  <a:solidFill>
                    <a:srgbClr val="505050"/>
                  </a:solidFill>
                  <a:effectLst/>
                  <a:uLnTx/>
                  <a:uFillTx/>
                  <a:latin typeface="Calibri Light" panose="020F0302020204030204"/>
                  <a:ea typeface="+mn-ea"/>
                  <a:cs typeface="+mn-cs"/>
                </a:rPr>
                <a:t>Search of relevant documents based on the user’s needs.</a:t>
              </a:r>
              <a:endParaRPr kumimoji="0" lang="en-GB" sz="1371" b="0" i="0" u="none" strike="noStrike" kern="0" cap="none" spc="0" normalizeH="0" baseline="0" noProof="0" dirty="0">
                <a:ln>
                  <a:noFill/>
                </a:ln>
                <a:solidFill>
                  <a:srgbClr val="505050"/>
                </a:solidFill>
                <a:effectLst/>
                <a:uLnTx/>
                <a:uFillTx/>
                <a:latin typeface="Calibri Light" panose="020F0302020204030204"/>
                <a:ea typeface="+mn-ea"/>
                <a:cs typeface="+mn-cs"/>
              </a:endParaRPr>
            </a:p>
          </p:txBody>
        </p:sp>
      </p:grpSp>
    </p:spTree>
    <p:extLst>
      <p:ext uri="{BB962C8B-B14F-4D97-AF65-F5344CB8AC3E}">
        <p14:creationId xmlns:p14="http://schemas.microsoft.com/office/powerpoint/2010/main" val="895054094"/>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1001</Words>
  <Application>Microsoft Office PowerPoint</Application>
  <PresentationFormat>Widescreen</PresentationFormat>
  <Paragraphs>168</Paragraphs>
  <Slides>15</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vt:lpstr>
      <vt:lpstr>Calibri</vt:lpstr>
      <vt:lpstr>Calibri Light</vt:lpstr>
      <vt:lpstr>Segoe Light</vt:lpstr>
      <vt:lpstr>Segoe UI</vt:lpstr>
      <vt:lpstr>Segoe UI Light</vt:lpstr>
      <vt:lpstr>Segoe UI Semibold</vt:lpstr>
      <vt:lpstr>Segoe UI Semilight</vt:lpstr>
      <vt:lpstr>1_Office Theme</vt:lpstr>
      <vt:lpstr>Part 5: Build your own Bot </vt:lpstr>
      <vt:lpstr>PowerPoint Presentation</vt:lpstr>
      <vt:lpstr>Bots</vt:lpstr>
      <vt:lpstr>Bots</vt:lpstr>
      <vt:lpstr>What AREN’T bots…</vt:lpstr>
      <vt:lpstr>What IS a bot? </vt:lpstr>
      <vt:lpstr>PowerPoint Presentation</vt:lpstr>
      <vt:lpstr>Bots</vt:lpstr>
      <vt:lpstr>Examples of Bots</vt:lpstr>
      <vt:lpstr>Bots</vt:lpstr>
      <vt:lpstr>PowerPoint Presentation</vt:lpstr>
      <vt:lpstr>PowerPoint Presentation</vt:lpstr>
      <vt:lpstr>How to build a bot: intelligence </vt:lpstr>
      <vt:lpstr>PowerPoint Presentation</vt:lpstr>
      <vt:lpstr>Bots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Part 5: Build your own Bot </dc:title>
  <dc:creator>Rita Arrigo</dc:creator>
  <cp:lastModifiedBy>Rita Arrigo</cp:lastModifiedBy>
  <cp:revision>1</cp:revision>
  <dcterms:created xsi:type="dcterms:W3CDTF">2018-11-25T06:04:16Z</dcterms:created>
  <dcterms:modified xsi:type="dcterms:W3CDTF">2018-11-25T06:05:03Z</dcterms:modified>
</cp:coreProperties>
</file>

<file path=docProps/thumbnail.jpeg>
</file>